
<file path=[Content_Types].xml><?xml version="1.0" encoding="utf-8"?>
<Types xmlns="http://schemas.openxmlformats.org/package/2006/content-types">
  <Default Extension="jfif" ContentType="image/j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sldIdLst>
    <p:sldId id="260" r:id="rId2"/>
    <p:sldId id="262" r:id="rId3"/>
    <p:sldId id="279" r:id="rId4"/>
    <p:sldId id="261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90" r:id="rId14"/>
    <p:sldId id="289" r:id="rId15"/>
    <p:sldId id="291" r:id="rId16"/>
    <p:sldId id="292" r:id="rId17"/>
    <p:sldId id="293" r:id="rId18"/>
    <p:sldId id="294" r:id="rId19"/>
    <p:sldId id="295" r:id="rId20"/>
    <p:sldId id="296" r:id="rId21"/>
    <p:sldId id="278" r:id="rId22"/>
    <p:sldId id="297" r:id="rId23"/>
    <p:sldId id="298" r:id="rId24"/>
    <p:sldId id="299" r:id="rId25"/>
    <p:sldId id="300" r:id="rId26"/>
    <p:sldId id="31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9" r:id="rId44"/>
    <p:sldId id="320" r:id="rId45"/>
    <p:sldId id="321" r:id="rId46"/>
    <p:sldId id="322" r:id="rId47"/>
    <p:sldId id="323" r:id="rId48"/>
    <p:sldId id="324" r:id="rId49"/>
    <p:sldId id="259" r:id="rId5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6336"/>
  </p:normalViewPr>
  <p:slideViewPr>
    <p:cSldViewPr snapToGrid="0">
      <p:cViewPr varScale="1">
        <p:scale>
          <a:sx n="83" d="100"/>
          <a:sy n="83" d="100"/>
        </p:scale>
        <p:origin x="8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3%202024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 De Incidencias PQRSF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Hoja1!$B$5</c:f>
              <c:strCache>
                <c:ptCount val="1"/>
                <c:pt idx="0">
                  <c:v>N°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Hoja1!$A$6:$A$22</c:f>
              <c:strCache>
                <c:ptCount val="17"/>
                <c:pt idx="1">
                  <c:v>Atención al Estudiante</c:v>
                </c:pt>
                <c:pt idx="2">
                  <c:v>Biblioteca</c:v>
                </c:pt>
                <c:pt idx="3">
                  <c:v>Crédito y Cartera </c:v>
                </c:pt>
                <c:pt idx="4">
                  <c:v>Gestión Administrativa</c:v>
                </c:pt>
                <c:pt idx="5">
                  <c:v>Gestión Financiera </c:v>
                </c:pt>
                <c:pt idx="6">
                  <c:v>Gestión de TIC </c:v>
                </c:pt>
                <c:pt idx="7">
                  <c:v>Infraestructura Tecnológica </c:v>
                </c:pt>
                <c:pt idx="8">
                  <c:v>Laboratorios</c:v>
                </c:pt>
                <c:pt idx="9">
                  <c:v>Logística</c:v>
                </c:pt>
                <c:pt idx="10">
                  <c:v>Mercadeo Institucional</c:v>
                </c:pt>
                <c:pt idx="11">
                  <c:v>Planta Física </c:v>
                </c:pt>
                <c:pt idx="12">
                  <c:v>Registro y Control Académico</c:v>
                </c:pt>
                <c:pt idx="13">
                  <c:v>Servicio a Usuario </c:v>
                </c:pt>
                <c:pt idx="14">
                  <c:v>SGC VAF</c:v>
                </c:pt>
                <c:pt idx="15">
                  <c:v>Talento Humano </c:v>
                </c:pt>
                <c:pt idx="16">
                  <c:v>Tesorería</c:v>
                </c:pt>
              </c:strCache>
            </c:strRef>
          </c:cat>
          <c:val>
            <c:numRef>
              <c:f>Hoja1!$B$6:$B$22</c:f>
              <c:numCache>
                <c:formatCode>General</c:formatCode>
                <c:ptCount val="17"/>
                <c:pt idx="1">
                  <c:v>57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8</c:v>
                </c:pt>
                <c:pt idx="9">
                  <c:v>133</c:v>
                </c:pt>
                <c:pt idx="10">
                  <c:v>1</c:v>
                </c:pt>
                <c:pt idx="11">
                  <c:v>18</c:v>
                </c:pt>
                <c:pt idx="12">
                  <c:v>8</c:v>
                </c:pt>
                <c:pt idx="13">
                  <c:v>1</c:v>
                </c:pt>
                <c:pt idx="14">
                  <c:v>24</c:v>
                </c:pt>
                <c:pt idx="15">
                  <c:v>40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2-460B-95C6-7C3CB77717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2138339935"/>
        <c:axId val="2138347007"/>
      </c:barChart>
      <c:catAx>
        <c:axId val="21383399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 y/o subproceso SGC-VAF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38347007"/>
        <c:crosses val="autoZero"/>
        <c:auto val="1"/>
        <c:lblAlgn val="ctr"/>
        <c:lblOffset val="100"/>
        <c:noMultiLvlLbl val="0"/>
      </c:catAx>
      <c:valAx>
        <c:axId val="2138347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# de</a:t>
                </a:r>
                <a:r>
                  <a:rPr lang="es-CO" baseline="0"/>
                  <a:t> incidencias por proceso y/o subproceso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38339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>
                <a:effectLst/>
              </a:rPr>
              <a:t># De Incidencias PQRSF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Hoja1!$D$7:$D$15</c:f>
              <c:strCache>
                <c:ptCount val="9"/>
                <c:pt idx="0">
                  <c:v>Bienestar Institucional</c:v>
                </c:pt>
                <c:pt idx="1">
                  <c:v>Centro de Conciliación</c:v>
                </c:pt>
                <c:pt idx="2">
                  <c:v>Consultorio Jurídico</c:v>
                </c:pt>
                <c:pt idx="3">
                  <c:v>CVUDES</c:v>
                </c:pt>
                <c:pt idx="4">
                  <c:v>Educación Continua</c:v>
                </c:pt>
                <c:pt idx="5">
                  <c:v>Enseñanza</c:v>
                </c:pt>
                <c:pt idx="6">
                  <c:v>Secretaría General</c:v>
                </c:pt>
                <c:pt idx="7">
                  <c:v>Sin asignación</c:v>
                </c:pt>
                <c:pt idx="8">
                  <c:v>Fuera del alcance del SGC-VAF</c:v>
                </c:pt>
              </c:strCache>
            </c:strRef>
          </c:cat>
          <c:val>
            <c:numRef>
              <c:f>Hoja1!$E$7:$E$15</c:f>
              <c:numCache>
                <c:formatCode>General</c:formatCode>
                <c:ptCount val="9"/>
                <c:pt idx="0">
                  <c:v>1</c:v>
                </c:pt>
                <c:pt idx="1">
                  <c:v>19</c:v>
                </c:pt>
                <c:pt idx="2">
                  <c:v>1</c:v>
                </c:pt>
                <c:pt idx="3">
                  <c:v>19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9-4AF6-951A-D8ECEB964A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522882335"/>
        <c:axId val="522895231"/>
      </c:barChart>
      <c:catAx>
        <c:axId val="5228823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Otros </a:t>
                </a:r>
                <a:r>
                  <a:rPr lang="es-CO" sz="900" b="0" i="0" u="none" strike="noStrike" baseline="0">
                    <a:effectLst/>
                  </a:rPr>
                  <a:t>proceso y/o subproceso, incidencias fuera del alcance del SGC-VAF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2895231"/>
        <c:crosses val="autoZero"/>
        <c:auto val="1"/>
        <c:lblAlgn val="ctr"/>
        <c:lblOffset val="100"/>
        <c:noMultiLvlLbl val="0"/>
      </c:catAx>
      <c:valAx>
        <c:axId val="5228952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# de incidencias por proceso y/o subproceso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2882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Registro de PQRS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D1-4857-A92C-6E9F21EDB1B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D1-4857-A92C-6E9F21EDB1B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2D1-4857-A92C-6E9F21EDB1B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2D1-4857-A92C-6E9F21EDB1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Hoja1!$A$29:$A$33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Hoja1!$C$29:$C$33</c:f>
              <c:numCache>
                <c:formatCode>General</c:formatCode>
                <c:ptCount val="5"/>
                <c:pt idx="0">
                  <c:v>87</c:v>
                </c:pt>
                <c:pt idx="1">
                  <c:v>168</c:v>
                </c:pt>
                <c:pt idx="2">
                  <c:v>49</c:v>
                </c:pt>
                <c:pt idx="3">
                  <c:v>6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D1-4857-A92C-6E9F21EDB1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64981167"/>
        <c:axId val="864985327"/>
      </c:barChart>
      <c:catAx>
        <c:axId val="864981167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 de incidencia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crossAx val="864985327"/>
        <c:crosses val="autoZero"/>
        <c:auto val="1"/>
        <c:lblAlgn val="ctr"/>
        <c:lblOffset val="100"/>
        <c:noMultiLvlLbl val="0"/>
      </c:catAx>
      <c:valAx>
        <c:axId val="86498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81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Incidencias presentadas por campus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Hoja1!$B$37</c:f>
              <c:strCache>
                <c:ptCount val="1"/>
                <c:pt idx="0">
                  <c:v>BUC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Hoja1!$A$38:$A$42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Hoja1!$B$38:$B$42</c:f>
              <c:numCache>
                <c:formatCode>General</c:formatCode>
                <c:ptCount val="5"/>
                <c:pt idx="0">
                  <c:v>30</c:v>
                </c:pt>
                <c:pt idx="1">
                  <c:v>51</c:v>
                </c:pt>
                <c:pt idx="2">
                  <c:v>17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B4-4F76-8D0A-96D53D9E6B54}"/>
            </c:ext>
          </c:extLst>
        </c:ser>
        <c:ser>
          <c:idx val="1"/>
          <c:order val="1"/>
          <c:tx>
            <c:strRef>
              <c:f>Hoja1!$C$37</c:f>
              <c:strCache>
                <c:ptCount val="1"/>
                <c:pt idx="0">
                  <c:v>CUC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Hoja1!$A$38:$A$42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Hoja1!$C$38:$C$42</c:f>
              <c:numCache>
                <c:formatCode>General</c:formatCode>
                <c:ptCount val="5"/>
                <c:pt idx="0">
                  <c:v>31</c:v>
                </c:pt>
                <c:pt idx="1">
                  <c:v>109</c:v>
                </c:pt>
                <c:pt idx="2">
                  <c:v>23</c:v>
                </c:pt>
                <c:pt idx="3">
                  <c:v>3</c:v>
                </c:pt>
                <c:pt idx="4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B4-4F76-8D0A-96D53D9E6B54}"/>
            </c:ext>
          </c:extLst>
        </c:ser>
        <c:ser>
          <c:idx val="2"/>
          <c:order val="2"/>
          <c:tx>
            <c:strRef>
              <c:f>Hoja1!$D$37</c:f>
              <c:strCache>
                <c:ptCount val="1"/>
                <c:pt idx="0">
                  <c:v>VAL N° de Incidencias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Hoja1!$A$38:$A$42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Hoja1!$D$38:$D$42</c:f>
              <c:numCache>
                <c:formatCode>General</c:formatCode>
                <c:ptCount val="5"/>
                <c:pt idx="0">
                  <c:v>26</c:v>
                </c:pt>
                <c:pt idx="1">
                  <c:v>8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B4-4F76-8D0A-96D53D9E6B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64980751"/>
        <c:axId val="864988239"/>
      </c:barChart>
      <c:catAx>
        <c:axId val="8649807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 de incidencia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88239"/>
        <c:crosses val="autoZero"/>
        <c:auto val="1"/>
        <c:lblAlgn val="ctr"/>
        <c:lblOffset val="100"/>
        <c:noMultiLvlLbl val="0"/>
      </c:catAx>
      <c:valAx>
        <c:axId val="864988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80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% de participación por campus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Hoja1!$B$50</c:f>
              <c:strCache>
                <c:ptCount val="1"/>
                <c:pt idx="0">
                  <c:v>BUC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Hoja1!$A$51:$A$55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Hoja1!$B$51:$B$55</c:f>
              <c:numCache>
                <c:formatCode>0.00%</c:formatCode>
                <c:ptCount val="5"/>
                <c:pt idx="0">
                  <c:v>8.3565459610027856E-2</c:v>
                </c:pt>
                <c:pt idx="1">
                  <c:v>0.14206128133704735</c:v>
                </c:pt>
                <c:pt idx="2">
                  <c:v>4.7353760445682451E-2</c:v>
                </c:pt>
                <c:pt idx="3">
                  <c:v>5.5710306406685237E-3</c:v>
                </c:pt>
                <c:pt idx="4">
                  <c:v>1.6713091922005572E-2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B-43EA-9C4E-9861884B7828}"/>
            </c:ext>
          </c:extLst>
        </c:ser>
        <c:ser>
          <c:idx val="1"/>
          <c:order val="1"/>
          <c:tx>
            <c:strRef>
              <c:f>Hoja1!$C$50</c:f>
              <c:strCache>
                <c:ptCount val="1"/>
                <c:pt idx="0">
                  <c:v>CUC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Hoja1!$A$51:$A$55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Hoja1!$C$51:$C$55</c:f>
              <c:numCache>
                <c:formatCode>0.00%</c:formatCode>
                <c:ptCount val="5"/>
                <c:pt idx="0">
                  <c:v>8.6350974930362118E-2</c:v>
                </c:pt>
                <c:pt idx="1">
                  <c:v>0.30362116991643456</c:v>
                </c:pt>
                <c:pt idx="2">
                  <c:v>6.4066852367688026E-2</c:v>
                </c:pt>
                <c:pt idx="3">
                  <c:v>8.356545961002786E-3</c:v>
                </c:pt>
                <c:pt idx="4">
                  <c:v>0.11699164345403899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6B-43EA-9C4E-9861884B7828}"/>
            </c:ext>
          </c:extLst>
        </c:ser>
        <c:ser>
          <c:idx val="2"/>
          <c:order val="2"/>
          <c:tx>
            <c:strRef>
              <c:f>Hoja1!$D$50</c:f>
              <c:strCache>
                <c:ptCount val="1"/>
                <c:pt idx="0">
                  <c:v>VAL N° de Incidencias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Hoja1!$A$51:$A$55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Hoja1!$D$51:$D$55</c:f>
              <c:numCache>
                <c:formatCode>0.00%</c:formatCode>
                <c:ptCount val="5"/>
                <c:pt idx="0">
                  <c:v>7.2423398328690811E-2</c:v>
                </c:pt>
                <c:pt idx="1">
                  <c:v>2.2284122562674095E-2</c:v>
                </c:pt>
                <c:pt idx="2">
                  <c:v>2.5069637883008356E-2</c:v>
                </c:pt>
                <c:pt idx="3">
                  <c:v>2.7855153203342618E-3</c:v>
                </c:pt>
                <c:pt idx="4">
                  <c:v>2.7855153203342618E-3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6B-43EA-9C4E-9861884B7828}"/>
            </c:ext>
          </c:extLst>
        </c:ser>
        <c:ser>
          <c:idx val="3"/>
          <c:order val="3"/>
          <c:tx>
            <c:strRef>
              <c:f>Hoja1!$E$50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Hoja1!$A$51:$A$55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Hoja1!$E$51:$E$55</c:f>
              <c:numCache>
                <c:formatCode>0.00%</c:formatCode>
                <c:ptCount val="5"/>
                <c:pt idx="0">
                  <c:v>0.24233983286908078</c:v>
                </c:pt>
                <c:pt idx="1">
                  <c:v>0.46796657381615603</c:v>
                </c:pt>
                <c:pt idx="2">
                  <c:v>0.13649025069637885</c:v>
                </c:pt>
                <c:pt idx="3">
                  <c:v>1.6713091922005572E-2</c:v>
                </c:pt>
                <c:pt idx="4">
                  <c:v>0.13649025069637885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6B-43EA-9C4E-9861884B78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64972847"/>
        <c:axId val="864969103"/>
      </c:barChart>
      <c:catAx>
        <c:axId val="8649728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</a:t>
                </a:r>
                <a:r>
                  <a:rPr lang="es-CO" baseline="0"/>
                  <a:t> de incidencia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69103"/>
        <c:crosses val="autoZero"/>
        <c:auto val="1"/>
        <c:lblAlgn val="ctr"/>
        <c:lblOffset val="100"/>
        <c:noMultiLvlLbl val="0"/>
      </c:catAx>
      <c:valAx>
        <c:axId val="86496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%</a:t>
                </a:r>
                <a:r>
                  <a:rPr lang="es-CO" baseline="0"/>
                  <a:t> de participación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72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Hoja1!$C$64</c:f>
              <c:strCache>
                <c:ptCount val="1"/>
                <c:pt idx="0">
                  <c:v>N° de incidencias presentadas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Hoja1!$B$65:$B$70</c:f>
              <c:strCache>
                <c:ptCount val="6"/>
                <c:pt idx="0">
                  <c:v>Estudiante</c:v>
                </c:pt>
                <c:pt idx="1">
                  <c:v>Funcionario UDES</c:v>
                </c:pt>
                <c:pt idx="2">
                  <c:v>Egresado</c:v>
                </c:pt>
                <c:pt idx="3">
                  <c:v>Externo</c:v>
                </c:pt>
                <c:pt idx="4">
                  <c:v>Proveedor</c:v>
                </c:pt>
                <c:pt idx="5">
                  <c:v>Otros</c:v>
                </c:pt>
              </c:strCache>
            </c:strRef>
          </c:cat>
          <c:val>
            <c:numRef>
              <c:f>Hoja1!$C$65:$C$70</c:f>
              <c:numCache>
                <c:formatCode>General</c:formatCode>
                <c:ptCount val="6"/>
                <c:pt idx="0">
                  <c:v>260</c:v>
                </c:pt>
                <c:pt idx="1">
                  <c:v>44</c:v>
                </c:pt>
                <c:pt idx="2">
                  <c:v>23</c:v>
                </c:pt>
                <c:pt idx="3">
                  <c:v>22</c:v>
                </c:pt>
                <c:pt idx="4">
                  <c:v>3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1-4B0F-A5FE-9EBAF2D701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64943311"/>
        <c:axId val="864946639"/>
      </c:barChart>
      <c:catAx>
        <c:axId val="864943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 de rol que cumple en la institución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46639"/>
        <c:crosses val="autoZero"/>
        <c:auto val="1"/>
        <c:lblAlgn val="ctr"/>
        <c:lblOffset val="100"/>
        <c:noMultiLvlLbl val="0"/>
      </c:catAx>
      <c:valAx>
        <c:axId val="864946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43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Hoja1!$C$77</c:f>
              <c:strCache>
                <c:ptCount val="1"/>
                <c:pt idx="0">
                  <c:v>N° de incidencias presentadas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Hoja1!$B$78:$B$86</c:f>
              <c:strCache>
                <c:ptCount val="9"/>
                <c:pt idx="0">
                  <c:v>Académicos</c:v>
                </c:pt>
                <c:pt idx="1">
                  <c:v>Administrativos</c:v>
                </c:pt>
                <c:pt idx="2">
                  <c:v>Consultoría</c:v>
                </c:pt>
                <c:pt idx="3">
                  <c:v>Infraestructura</c:v>
                </c:pt>
                <c:pt idx="4">
                  <c:v>Institucionales</c:v>
                </c:pt>
                <c:pt idx="5">
                  <c:v>Jurídico y Legal</c:v>
                </c:pt>
                <c:pt idx="6">
                  <c:v>Tecnológicos</c:v>
                </c:pt>
                <c:pt idx="7">
                  <c:v>Otro</c:v>
                </c:pt>
                <c:pt idx="8">
                  <c:v>Centro de Conciliación</c:v>
                </c:pt>
              </c:strCache>
            </c:strRef>
          </c:cat>
          <c:val>
            <c:numRef>
              <c:f>Hoja1!$C$78:$C$86</c:f>
              <c:numCache>
                <c:formatCode>General</c:formatCode>
                <c:ptCount val="9"/>
                <c:pt idx="0">
                  <c:v>91</c:v>
                </c:pt>
                <c:pt idx="1">
                  <c:v>58</c:v>
                </c:pt>
                <c:pt idx="2">
                  <c:v>1</c:v>
                </c:pt>
                <c:pt idx="3">
                  <c:v>139</c:v>
                </c:pt>
                <c:pt idx="4">
                  <c:v>3</c:v>
                </c:pt>
                <c:pt idx="5">
                  <c:v>2</c:v>
                </c:pt>
                <c:pt idx="6">
                  <c:v>10</c:v>
                </c:pt>
                <c:pt idx="7">
                  <c:v>34</c:v>
                </c:pt>
                <c:pt idx="8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F-4B7B-A471-7F73693F1C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4"/>
        <c:axId val="864965359"/>
        <c:axId val="864952463"/>
      </c:barChart>
      <c:catAx>
        <c:axId val="8649653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Tipos de solicitudes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52463"/>
        <c:crosses val="autoZero"/>
        <c:auto val="1"/>
        <c:lblAlgn val="ctr"/>
        <c:lblOffset val="100"/>
        <c:noMultiLvlLbl val="0"/>
      </c:catAx>
      <c:valAx>
        <c:axId val="864952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 presentadas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4965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80/20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Hoja1!$G$230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Hoja1!$H$229:$I$229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Hoja1!$H$230:$I$230</c:f>
              <c:numCache>
                <c:formatCode>0.00%</c:formatCode>
                <c:ptCount val="2"/>
                <c:pt idx="0">
                  <c:v>0.26666666666666666</c:v>
                </c:pt>
                <c:pt idx="1">
                  <c:v>0.73333333333333328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2-4EE5-9BF5-9C631AE099CF}"/>
            </c:ext>
          </c:extLst>
        </c:ser>
        <c:ser>
          <c:idx val="1"/>
          <c:order val="1"/>
          <c:tx>
            <c:strRef>
              <c:f>Hoja1!$G$231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Hoja1!$H$229:$I$229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Hoja1!$H$231:$I$231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2-4EE5-9BF5-9C631AE099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87811056"/>
        <c:axId val="1087808144"/>
      </c:barChart>
      <c:catAx>
        <c:axId val="1087811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A - 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87808144"/>
        <c:crosses val="autoZero"/>
        <c:auto val="1"/>
        <c:lblAlgn val="ctr"/>
        <c:lblOffset val="100"/>
        <c:noMultiLvlLbl val="0"/>
      </c:catAx>
      <c:valAx>
        <c:axId val="108780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% de participación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8781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Estado de las PQRSF recibidas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88-4318-BAF1-A76C869122B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88-4318-BAF1-A76C869122B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88-4318-BAF1-A76C869122B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88-4318-BAF1-A76C869122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Hoja2!$A$2:$A$6</c:f>
              <c:strCache>
                <c:ptCount val="5"/>
                <c:pt idx="0">
                  <c:v>01-Generada</c:v>
                </c:pt>
                <c:pt idx="1">
                  <c:v>02-Asignada</c:v>
                </c:pt>
                <c:pt idx="2">
                  <c:v>03-En Trámite</c:v>
                </c:pt>
                <c:pt idx="3">
                  <c:v>04-Cerrada</c:v>
                </c:pt>
                <c:pt idx="4">
                  <c:v>07- No Aplica</c:v>
                </c:pt>
              </c:strCache>
            </c:strRef>
          </c:cat>
          <c:val>
            <c:numRef>
              <c:f>Hoja2!$B$2:$B$6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2</c:v>
                </c:pt>
                <c:pt idx="3">
                  <c:v>343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88-4318-BAF1-A76C869122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619411008"/>
        <c:axId val="619411424"/>
      </c:barChart>
      <c:catAx>
        <c:axId val="61941100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Estado de las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out"/>
        <c:minorTickMark val="none"/>
        <c:tickLblPos val="nextTo"/>
        <c:crossAx val="619411424"/>
        <c:crosses val="autoZero"/>
        <c:auto val="1"/>
        <c:lblAlgn val="ctr"/>
        <c:lblOffset val="100"/>
        <c:noMultiLvlLbl val="0"/>
      </c:catAx>
      <c:valAx>
        <c:axId val="61941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</a:t>
                </a:r>
                <a:r>
                  <a:rPr lang="es-CO" baseline="0"/>
                  <a:t> de incidencias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1941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Incidencias pendientes por cerrar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F4-49A2-BD2B-6238C3DC80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F4-49A2-BD2B-6238C3DC80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Hoja2!$A$2:$A$4</c:f>
              <c:strCache>
                <c:ptCount val="3"/>
                <c:pt idx="0">
                  <c:v>01-Generada</c:v>
                </c:pt>
                <c:pt idx="1">
                  <c:v>02-Asignada</c:v>
                </c:pt>
                <c:pt idx="2">
                  <c:v>03-En Trámite</c:v>
                </c:pt>
              </c:strCache>
            </c:strRef>
          </c:cat>
          <c:val>
            <c:numRef>
              <c:f>Hoja2!$B$2:$B$4</c:f>
              <c:numCache>
                <c:formatCode>General</c:formatCode>
                <c:ptCount val="3"/>
                <c:pt idx="0">
                  <c:v>4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F4-49A2-BD2B-6238C3DC80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9404719"/>
        <c:axId val="969398895"/>
      </c:barChart>
      <c:catAx>
        <c:axId val="9694047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Estado de incidencia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69398895"/>
        <c:crosses val="autoZero"/>
        <c:auto val="1"/>
        <c:lblAlgn val="ctr"/>
        <c:lblOffset val="100"/>
        <c:noMultiLvlLbl val="0"/>
      </c:catAx>
      <c:valAx>
        <c:axId val="969398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69404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80/20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Hoja2!$G$56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Hoja2!$H$55:$I$55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Hoja2!$H$56:$I$56</c:f>
              <c:numCache>
                <c:formatCode>0.00%</c:formatCode>
                <c:ptCount val="2"/>
                <c:pt idx="0">
                  <c:v>6.0606060606060608E-2</c:v>
                </c:pt>
                <c:pt idx="1">
                  <c:v>0.93939393939393945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B1-4A14-9634-56406A7DA689}"/>
            </c:ext>
          </c:extLst>
        </c:ser>
        <c:ser>
          <c:idx val="1"/>
          <c:order val="1"/>
          <c:tx>
            <c:strRef>
              <c:f>Hoja2!$G$57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Hoja2!$H$55:$I$55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Hoja2!$H$57:$I$57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B1-4A14-9634-56406A7DA6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32189040"/>
        <c:axId val="632179888"/>
      </c:barChart>
      <c:catAx>
        <c:axId val="632189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A - 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2179888"/>
        <c:crosses val="autoZero"/>
        <c:auto val="1"/>
        <c:lblAlgn val="ctr"/>
        <c:lblOffset val="100"/>
        <c:noMultiLvlLbl val="0"/>
      </c:catAx>
      <c:valAx>
        <c:axId val="63217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% porcentaje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218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/>
              <a:t>Comparación del tercer trimestre del 2023 vs el tercer trimestre del 2024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Hoja2!$A$102</c:f>
              <c:strCache>
                <c:ptCount val="1"/>
                <c:pt idx="0">
                  <c:v>Tercer trimestre PQRSF 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Hoja2!$B$101:$F$101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Hoja2!$B$102:$F$102</c:f>
              <c:numCache>
                <c:formatCode>General</c:formatCode>
                <c:ptCount val="5"/>
                <c:pt idx="0">
                  <c:v>6</c:v>
                </c:pt>
                <c:pt idx="1">
                  <c:v>72</c:v>
                </c:pt>
                <c:pt idx="2">
                  <c:v>27</c:v>
                </c:pt>
                <c:pt idx="3">
                  <c:v>33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E-490D-8F1A-EF0E2F7784A8}"/>
            </c:ext>
          </c:extLst>
        </c:ser>
        <c:ser>
          <c:idx val="1"/>
          <c:order val="1"/>
          <c:tx>
            <c:strRef>
              <c:f>Hoja2!$A$103</c:f>
              <c:strCache>
                <c:ptCount val="1"/>
                <c:pt idx="0">
                  <c:v>Tercer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Hoja2!$B$101:$F$101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Hoja2!$B$103:$F$103</c:f>
              <c:numCache>
                <c:formatCode>General</c:formatCode>
                <c:ptCount val="5"/>
                <c:pt idx="0">
                  <c:v>87</c:v>
                </c:pt>
                <c:pt idx="1">
                  <c:v>168</c:v>
                </c:pt>
                <c:pt idx="2">
                  <c:v>49</c:v>
                </c:pt>
                <c:pt idx="3">
                  <c:v>6</c:v>
                </c:pt>
                <c:pt idx="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5E-490D-8F1A-EF0E2F7784A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993881808"/>
        <c:axId val="1097148960"/>
      </c:lineChart>
      <c:catAx>
        <c:axId val="993881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Tipo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97148960"/>
        <c:crosses val="autoZero"/>
        <c:auto val="1"/>
        <c:lblAlgn val="ctr"/>
        <c:lblOffset val="100"/>
        <c:noMultiLvlLbl val="0"/>
      </c:catAx>
      <c:valAx>
        <c:axId val="109714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938818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400" b="0" i="0" baseline="0">
                <a:effectLst/>
              </a:rPr>
              <a:t>Comparación del segundo trimestre del 2024 vs el tercer trimestre del 2024</a:t>
            </a:r>
            <a:endParaRPr lang="es-CO" sz="14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Hoja2!$A$116</c:f>
              <c:strCache>
                <c:ptCount val="1"/>
                <c:pt idx="0">
                  <c:v>Segundo trimestre PQRSF 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Hoja2!$B$115:$F$115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Hoja2!$B$116:$F$116</c:f>
              <c:numCache>
                <c:formatCode>General</c:formatCode>
                <c:ptCount val="5"/>
                <c:pt idx="0">
                  <c:v>18</c:v>
                </c:pt>
                <c:pt idx="1">
                  <c:v>49</c:v>
                </c:pt>
                <c:pt idx="2">
                  <c:v>23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90-4356-9E9E-28705BC9D49C}"/>
            </c:ext>
          </c:extLst>
        </c:ser>
        <c:ser>
          <c:idx val="1"/>
          <c:order val="1"/>
          <c:tx>
            <c:strRef>
              <c:f>Hoja2!$A$117</c:f>
              <c:strCache>
                <c:ptCount val="1"/>
                <c:pt idx="0">
                  <c:v>Tercer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Hoja2!$B$115:$F$115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Hoja2!$B$117:$F$117</c:f>
              <c:numCache>
                <c:formatCode>General</c:formatCode>
                <c:ptCount val="5"/>
                <c:pt idx="0">
                  <c:v>87</c:v>
                </c:pt>
                <c:pt idx="1">
                  <c:v>168</c:v>
                </c:pt>
                <c:pt idx="2">
                  <c:v>49</c:v>
                </c:pt>
                <c:pt idx="3">
                  <c:v>6</c:v>
                </c:pt>
                <c:pt idx="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90-4356-9E9E-28705BC9D49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97153536"/>
        <c:axId val="1097157280"/>
      </c:lineChart>
      <c:catAx>
        <c:axId val="1097153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1000" b="0" i="0" baseline="0">
                    <a:effectLst/>
                  </a:rPr>
                  <a:t>Tipo de incidencias</a:t>
                </a:r>
                <a:endParaRPr lang="es-CO" sz="10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97157280"/>
        <c:crosses val="autoZero"/>
        <c:auto val="1"/>
        <c:lblAlgn val="ctr"/>
        <c:lblOffset val="100"/>
        <c:noMultiLvlLbl val="0"/>
      </c:catAx>
      <c:valAx>
        <c:axId val="109715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1000" b="0" i="0" baseline="0">
                    <a:effectLst/>
                  </a:rPr>
                  <a:t>N° de incidencias</a:t>
                </a:r>
                <a:endParaRPr lang="es-CO" sz="10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97153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PETICIONES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Hoja3!$B$2:$B$3</c:f>
              <c:strCache>
                <c:ptCount val="2"/>
                <c:pt idx="0">
                  <c:v>PETICIONES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Hoja3!$A$4:$A$18</c:f>
              <c:strCache>
                <c:ptCount val="15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Gestión de TIC </c:v>
                </c:pt>
                <c:pt idx="5">
                  <c:v>Gestión Financiera </c:v>
                </c:pt>
                <c:pt idx="6">
                  <c:v>Infraestructura Tecnológica </c:v>
                </c:pt>
                <c:pt idx="7">
                  <c:v>Laboratorios</c:v>
                </c:pt>
                <c:pt idx="8">
                  <c:v>Logística</c:v>
                </c:pt>
                <c:pt idx="9">
                  <c:v>Mercadeo Institucional</c:v>
                </c:pt>
                <c:pt idx="10">
                  <c:v>Planta Física </c:v>
                </c:pt>
                <c:pt idx="11">
                  <c:v>Registro y Control Académico</c:v>
                </c:pt>
                <c:pt idx="12">
                  <c:v>Secretaría General</c:v>
                </c:pt>
                <c:pt idx="13">
                  <c:v>Talento Humano </c:v>
                </c:pt>
                <c:pt idx="14">
                  <c:v>Sin asignación</c:v>
                </c:pt>
              </c:strCache>
            </c:strRef>
          </c:cat>
          <c:val>
            <c:numRef>
              <c:f>Hoja3!$B$4:$B$18</c:f>
              <c:numCache>
                <c:formatCode>General</c:formatCode>
                <c:ptCount val="15"/>
                <c:pt idx="0">
                  <c:v>15</c:v>
                </c:pt>
                <c:pt idx="1">
                  <c:v>0</c:v>
                </c:pt>
                <c:pt idx="2">
                  <c:v>3</c:v>
                </c:pt>
                <c:pt idx="3">
                  <c:v>14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3-4F42-B23F-571832FB0683}"/>
            </c:ext>
          </c:extLst>
        </c:ser>
        <c:ser>
          <c:idx val="1"/>
          <c:order val="1"/>
          <c:tx>
            <c:strRef>
              <c:f>Hoja3!$C$2:$C$3</c:f>
              <c:strCache>
                <c:ptCount val="2"/>
                <c:pt idx="0">
                  <c:v>PETICIONES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Hoja3!$A$4:$A$18</c:f>
              <c:strCache>
                <c:ptCount val="15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Gestión de TIC </c:v>
                </c:pt>
                <c:pt idx="5">
                  <c:v>Gestión Financiera </c:v>
                </c:pt>
                <c:pt idx="6">
                  <c:v>Infraestructura Tecnológica </c:v>
                </c:pt>
                <c:pt idx="7">
                  <c:v>Laboratorios</c:v>
                </c:pt>
                <c:pt idx="8">
                  <c:v>Logística</c:v>
                </c:pt>
                <c:pt idx="9">
                  <c:v>Mercadeo Institucional</c:v>
                </c:pt>
                <c:pt idx="10">
                  <c:v>Planta Física </c:v>
                </c:pt>
                <c:pt idx="11">
                  <c:v>Registro y Control Académico</c:v>
                </c:pt>
                <c:pt idx="12">
                  <c:v>Secretaría General</c:v>
                </c:pt>
                <c:pt idx="13">
                  <c:v>Talento Humano </c:v>
                </c:pt>
                <c:pt idx="14">
                  <c:v>Sin asignación</c:v>
                </c:pt>
              </c:strCache>
            </c:strRef>
          </c:cat>
          <c:val>
            <c:numRef>
              <c:f>Hoja3!$C$4:$C$18</c:f>
              <c:numCache>
                <c:formatCode>General</c:formatCode>
                <c:ptCount val="15"/>
                <c:pt idx="0">
                  <c:v>11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80</c:v>
                </c:pt>
                <c:pt idx="9">
                  <c:v>0</c:v>
                </c:pt>
                <c:pt idx="10">
                  <c:v>7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43-4F42-B23F-571832FB0683}"/>
            </c:ext>
          </c:extLst>
        </c:ser>
        <c:ser>
          <c:idx val="2"/>
          <c:order val="2"/>
          <c:tx>
            <c:strRef>
              <c:f>Hoja3!$D$2:$D$3</c:f>
              <c:strCache>
                <c:ptCount val="2"/>
                <c:pt idx="0">
                  <c:v>PETICIONES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Hoja3!$A$4:$A$18</c:f>
              <c:strCache>
                <c:ptCount val="15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Gestión de TIC </c:v>
                </c:pt>
                <c:pt idx="5">
                  <c:v>Gestión Financiera </c:v>
                </c:pt>
                <c:pt idx="6">
                  <c:v>Infraestructura Tecnológica </c:v>
                </c:pt>
                <c:pt idx="7">
                  <c:v>Laboratorios</c:v>
                </c:pt>
                <c:pt idx="8">
                  <c:v>Logística</c:v>
                </c:pt>
                <c:pt idx="9">
                  <c:v>Mercadeo Institucional</c:v>
                </c:pt>
                <c:pt idx="10">
                  <c:v>Planta Física </c:v>
                </c:pt>
                <c:pt idx="11">
                  <c:v>Registro y Control Académico</c:v>
                </c:pt>
                <c:pt idx="12">
                  <c:v>Secretaría General</c:v>
                </c:pt>
                <c:pt idx="13">
                  <c:v>Talento Humano </c:v>
                </c:pt>
                <c:pt idx="14">
                  <c:v>Sin asignación</c:v>
                </c:pt>
              </c:strCache>
            </c:strRef>
          </c:cat>
          <c:val>
            <c:numRef>
              <c:f>Hoja3!$D$4:$D$18</c:f>
              <c:numCache>
                <c:formatCode>General</c:formatCode>
                <c:ptCount val="1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43-4F42-B23F-571832FB06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8977488"/>
        <c:axId val="1108976656"/>
      </c:barChart>
      <c:catAx>
        <c:axId val="1108977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Procesos y/o</a:t>
                </a:r>
                <a:r>
                  <a:rPr lang="es-CO" baseline="0"/>
                  <a:t> subprocesos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08976656"/>
        <c:crosses val="autoZero"/>
        <c:auto val="1"/>
        <c:lblAlgn val="ctr"/>
        <c:lblOffset val="100"/>
        <c:noMultiLvlLbl val="0"/>
      </c:catAx>
      <c:valAx>
        <c:axId val="110897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peticiones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0897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QUEJAS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Hoja3!$B$25:$B$26</c:f>
              <c:strCache>
                <c:ptCount val="2"/>
                <c:pt idx="0">
                  <c:v>QUEJAS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Hoja3!$A$27:$A$38</c:f>
              <c:strCache>
                <c:ptCount val="12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Educación Continua</c:v>
                </c:pt>
                <c:pt idx="5">
                  <c:v>Gestión Administrativa</c:v>
                </c:pt>
                <c:pt idx="6">
                  <c:v>Gestión Financiera </c:v>
                </c:pt>
                <c:pt idx="7">
                  <c:v>Laboratorios</c:v>
                </c:pt>
                <c:pt idx="8">
                  <c:v>Logística</c:v>
                </c:pt>
                <c:pt idx="9">
                  <c:v>Planta Física </c:v>
                </c:pt>
                <c:pt idx="10">
                  <c:v>Talento Humano </c:v>
                </c:pt>
                <c:pt idx="11">
                  <c:v>Tesorería</c:v>
                </c:pt>
              </c:strCache>
            </c:strRef>
          </c:cat>
          <c:val>
            <c:numRef>
              <c:f>Hoja3!$B$27:$B$38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8-484D-AF6F-A10D8D76097B}"/>
            </c:ext>
          </c:extLst>
        </c:ser>
        <c:ser>
          <c:idx val="1"/>
          <c:order val="1"/>
          <c:tx>
            <c:strRef>
              <c:f>Hoja3!$C$25:$C$26</c:f>
              <c:strCache>
                <c:ptCount val="2"/>
                <c:pt idx="0">
                  <c:v>QUEJAS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Hoja3!$A$27:$A$38</c:f>
              <c:strCache>
                <c:ptCount val="12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Educación Continua</c:v>
                </c:pt>
                <c:pt idx="5">
                  <c:v>Gestión Administrativa</c:v>
                </c:pt>
                <c:pt idx="6">
                  <c:v>Gestión Financiera </c:v>
                </c:pt>
                <c:pt idx="7">
                  <c:v>Laboratorios</c:v>
                </c:pt>
                <c:pt idx="8">
                  <c:v>Logística</c:v>
                </c:pt>
                <c:pt idx="9">
                  <c:v>Planta Física </c:v>
                </c:pt>
                <c:pt idx="10">
                  <c:v>Talento Humano </c:v>
                </c:pt>
                <c:pt idx="11">
                  <c:v>Tesorería</c:v>
                </c:pt>
              </c:strCache>
            </c:strRef>
          </c:cat>
          <c:val>
            <c:numRef>
              <c:f>Hoja3!$C$27:$C$38</c:f>
              <c:numCache>
                <c:formatCode>General</c:formatCode>
                <c:ptCount val="12"/>
                <c:pt idx="0">
                  <c:v>7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8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8-484D-AF6F-A10D8D76097B}"/>
            </c:ext>
          </c:extLst>
        </c:ser>
        <c:ser>
          <c:idx val="2"/>
          <c:order val="2"/>
          <c:tx>
            <c:strRef>
              <c:f>Hoja3!$D$25:$D$26</c:f>
              <c:strCache>
                <c:ptCount val="2"/>
                <c:pt idx="0">
                  <c:v>QUEJAS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Hoja3!$A$27:$A$38</c:f>
              <c:strCache>
                <c:ptCount val="12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Educación Continua</c:v>
                </c:pt>
                <c:pt idx="5">
                  <c:v>Gestión Administrativa</c:v>
                </c:pt>
                <c:pt idx="6">
                  <c:v>Gestión Financiera </c:v>
                </c:pt>
                <c:pt idx="7">
                  <c:v>Laboratorios</c:v>
                </c:pt>
                <c:pt idx="8">
                  <c:v>Logística</c:v>
                </c:pt>
                <c:pt idx="9">
                  <c:v>Planta Física </c:v>
                </c:pt>
                <c:pt idx="10">
                  <c:v>Talento Humano </c:v>
                </c:pt>
                <c:pt idx="11">
                  <c:v>Tesorería</c:v>
                </c:pt>
              </c:strCache>
            </c:strRef>
          </c:cat>
          <c:val>
            <c:numRef>
              <c:f>Hoja3!$D$27:$D$38</c:f>
              <c:numCache>
                <c:formatCode>General</c:formatCode>
                <c:ptCount val="12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8-484D-AF6F-A10D8D7609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7186255"/>
        <c:axId val="887187919"/>
      </c:barChart>
      <c:catAx>
        <c:axId val="8871862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Procesos</a:t>
                </a:r>
                <a:r>
                  <a:rPr lang="es-CO" baseline="0"/>
                  <a:t> y/o subprocesos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87187919"/>
        <c:crosses val="autoZero"/>
        <c:auto val="1"/>
        <c:lblAlgn val="ctr"/>
        <c:lblOffset val="100"/>
        <c:noMultiLvlLbl val="0"/>
      </c:catAx>
      <c:valAx>
        <c:axId val="88718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quejas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87186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RECLAMOS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Hoja3!$B$49:$B$50</c:f>
              <c:strCache>
                <c:ptCount val="2"/>
                <c:pt idx="0">
                  <c:v>RECLAMOS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Hoja3!$A$51:$A$55</c:f>
              <c:strCache>
                <c:ptCount val="5"/>
                <c:pt idx="0">
                  <c:v>Atención al Estudiante</c:v>
                </c:pt>
                <c:pt idx="1">
                  <c:v>Planta Física </c:v>
                </c:pt>
                <c:pt idx="2">
                  <c:v>Gestión de TIC </c:v>
                </c:pt>
                <c:pt idx="3">
                  <c:v>Talento Humano </c:v>
                </c:pt>
                <c:pt idx="4">
                  <c:v>Infraestructura Tecnológica </c:v>
                </c:pt>
              </c:strCache>
            </c:strRef>
          </c:cat>
          <c:val>
            <c:numRef>
              <c:f>Hoja3!$B$51:$B$55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8-4834-8DEC-548B3208EB2D}"/>
            </c:ext>
          </c:extLst>
        </c:ser>
        <c:ser>
          <c:idx val="1"/>
          <c:order val="1"/>
          <c:tx>
            <c:strRef>
              <c:f>Hoja3!$C$49:$C$50</c:f>
              <c:strCache>
                <c:ptCount val="2"/>
                <c:pt idx="0">
                  <c:v>RECLAMOS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Hoja3!$A$51:$A$55</c:f>
              <c:strCache>
                <c:ptCount val="5"/>
                <c:pt idx="0">
                  <c:v>Atención al Estudiante</c:v>
                </c:pt>
                <c:pt idx="1">
                  <c:v>Planta Física </c:v>
                </c:pt>
                <c:pt idx="2">
                  <c:v>Gestión de TIC </c:v>
                </c:pt>
                <c:pt idx="3">
                  <c:v>Talento Humano </c:v>
                </c:pt>
                <c:pt idx="4">
                  <c:v>Infraestructura Tecnológica </c:v>
                </c:pt>
              </c:strCache>
            </c:strRef>
          </c:cat>
          <c:val>
            <c:numRef>
              <c:f>Hoja3!$C$51:$C$55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B8-4834-8DEC-548B3208EB2D}"/>
            </c:ext>
          </c:extLst>
        </c:ser>
        <c:ser>
          <c:idx val="2"/>
          <c:order val="2"/>
          <c:tx>
            <c:strRef>
              <c:f>Hoja3!$D$49:$D$50</c:f>
              <c:strCache>
                <c:ptCount val="2"/>
                <c:pt idx="0">
                  <c:v>RECLAMOS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Hoja3!$A$51:$A$55</c:f>
              <c:strCache>
                <c:ptCount val="5"/>
                <c:pt idx="0">
                  <c:v>Atención al Estudiante</c:v>
                </c:pt>
                <c:pt idx="1">
                  <c:v>Planta Física </c:v>
                </c:pt>
                <c:pt idx="2">
                  <c:v>Gestión de TIC </c:v>
                </c:pt>
                <c:pt idx="3">
                  <c:v>Talento Humano </c:v>
                </c:pt>
                <c:pt idx="4">
                  <c:v>Infraestructura Tecnológica </c:v>
                </c:pt>
              </c:strCache>
            </c:strRef>
          </c:cat>
          <c:val>
            <c:numRef>
              <c:f>Hoja3!$D$51:$D$55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B8-4834-8DEC-548B3208EB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11893264"/>
        <c:axId val="1416205968"/>
      </c:barChart>
      <c:catAx>
        <c:axId val="14118932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Procesos</a:t>
                </a:r>
                <a:r>
                  <a:rPr lang="es-CO" baseline="0"/>
                  <a:t> y/o subprocesos</a:t>
                </a:r>
                <a:endParaRPr lang="es-C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16205968"/>
        <c:crosses val="autoZero"/>
        <c:auto val="1"/>
        <c:lblAlgn val="ctr"/>
        <c:lblOffset val="100"/>
        <c:noMultiLvlLbl val="0"/>
      </c:catAx>
      <c:valAx>
        <c:axId val="141620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reclamos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1189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SUGERENCIAS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Hoja3!$B$62:$B$63</c:f>
              <c:strCache>
                <c:ptCount val="2"/>
                <c:pt idx="0">
                  <c:v>SUGERENCIAS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Hoja3!$A$64:$A$70</c:f>
              <c:strCache>
                <c:ptCount val="7"/>
                <c:pt idx="0">
                  <c:v>Atención al Estudiante</c:v>
                </c:pt>
                <c:pt idx="1">
                  <c:v>Infraestructura Tecnológica </c:v>
                </c:pt>
                <c:pt idx="2">
                  <c:v>Laboratorios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Servicio a Usuario </c:v>
                </c:pt>
                <c:pt idx="6">
                  <c:v>Talento Humano </c:v>
                </c:pt>
              </c:strCache>
            </c:strRef>
          </c:cat>
          <c:val>
            <c:numRef>
              <c:f>Hoja3!$B$64:$B$70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0-4EB5-BB9E-783F938FBFB1}"/>
            </c:ext>
          </c:extLst>
        </c:ser>
        <c:ser>
          <c:idx val="1"/>
          <c:order val="1"/>
          <c:tx>
            <c:strRef>
              <c:f>Hoja3!$C$62:$C$63</c:f>
              <c:strCache>
                <c:ptCount val="2"/>
                <c:pt idx="0">
                  <c:v>SUGERENCIAS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Hoja3!$A$64:$A$70</c:f>
              <c:strCache>
                <c:ptCount val="7"/>
                <c:pt idx="0">
                  <c:v>Atención al Estudiante</c:v>
                </c:pt>
                <c:pt idx="1">
                  <c:v>Infraestructura Tecnológica </c:v>
                </c:pt>
                <c:pt idx="2">
                  <c:v>Laboratorios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Servicio a Usuario </c:v>
                </c:pt>
                <c:pt idx="6">
                  <c:v>Talento Humano </c:v>
                </c:pt>
              </c:strCache>
            </c:strRef>
          </c:cat>
          <c:val>
            <c:numRef>
              <c:f>Hoja3!$C$64:$C$70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25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60-4EB5-BB9E-783F938FBFB1}"/>
            </c:ext>
          </c:extLst>
        </c:ser>
        <c:ser>
          <c:idx val="2"/>
          <c:order val="2"/>
          <c:tx>
            <c:strRef>
              <c:f>Hoja3!$D$62:$D$63</c:f>
              <c:strCache>
                <c:ptCount val="2"/>
                <c:pt idx="0">
                  <c:v>SUGERENCIAS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Hoja3!$A$64:$A$70</c:f>
              <c:strCache>
                <c:ptCount val="7"/>
                <c:pt idx="0">
                  <c:v>Atención al Estudiante</c:v>
                </c:pt>
                <c:pt idx="1">
                  <c:v>Infraestructura Tecnológica </c:v>
                </c:pt>
                <c:pt idx="2">
                  <c:v>Laboratorios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Servicio a Usuario </c:v>
                </c:pt>
                <c:pt idx="6">
                  <c:v>Talento Humano </c:v>
                </c:pt>
              </c:strCache>
            </c:strRef>
          </c:cat>
          <c:val>
            <c:numRef>
              <c:f>Hoja3!$D$64:$D$70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60-4EB5-BB9E-783F938FBF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7334160"/>
        <c:axId val="1707322512"/>
      </c:barChart>
      <c:catAx>
        <c:axId val="1707334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Procesos y/o subprocesos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7322512"/>
        <c:crosses val="autoZero"/>
        <c:auto val="1"/>
        <c:lblAlgn val="ctr"/>
        <c:lblOffset val="100"/>
        <c:noMultiLvlLbl val="0"/>
      </c:catAx>
      <c:valAx>
        <c:axId val="170732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sugerencias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733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FELICITACIONES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Hoja3!$B$78:$B$79</c:f>
              <c:strCache>
                <c:ptCount val="2"/>
                <c:pt idx="0">
                  <c:v>FELICITACIONES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Hoja3!$A$80:$A$90</c:f>
              <c:strCache>
                <c:ptCount val="11"/>
                <c:pt idx="0">
                  <c:v>Atención al Estudiante</c:v>
                </c:pt>
                <c:pt idx="1">
                  <c:v>Bienestar Institucional</c:v>
                </c:pt>
                <c:pt idx="2">
                  <c:v>Centro de Conciliación</c:v>
                </c:pt>
                <c:pt idx="3">
                  <c:v>Consultorio Jurídico</c:v>
                </c:pt>
                <c:pt idx="4">
                  <c:v>Enseñanza</c:v>
                </c:pt>
                <c:pt idx="5">
                  <c:v>Gestión de TIC </c:v>
                </c:pt>
                <c:pt idx="6">
                  <c:v>Planta Física </c:v>
                </c:pt>
                <c:pt idx="7">
                  <c:v>Logística</c:v>
                </c:pt>
                <c:pt idx="8">
                  <c:v>Talento Humano </c:v>
                </c:pt>
                <c:pt idx="9">
                  <c:v>SGC VAF</c:v>
                </c:pt>
                <c:pt idx="10">
                  <c:v>Sin asignación</c:v>
                </c:pt>
              </c:strCache>
            </c:strRef>
          </c:cat>
          <c:val>
            <c:numRef>
              <c:f>Hoja3!$B$80:$B$90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18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4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5-402D-94A9-68C130F93018}"/>
            </c:ext>
          </c:extLst>
        </c:ser>
        <c:ser>
          <c:idx val="1"/>
          <c:order val="1"/>
          <c:tx>
            <c:strRef>
              <c:f>Hoja3!$C$78:$C$79</c:f>
              <c:strCache>
                <c:ptCount val="2"/>
                <c:pt idx="0">
                  <c:v>FELICITACIONES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Hoja3!$A$80:$A$90</c:f>
              <c:strCache>
                <c:ptCount val="11"/>
                <c:pt idx="0">
                  <c:v>Atención al Estudiante</c:v>
                </c:pt>
                <c:pt idx="1">
                  <c:v>Bienestar Institucional</c:v>
                </c:pt>
                <c:pt idx="2">
                  <c:v>Centro de Conciliación</c:v>
                </c:pt>
                <c:pt idx="3">
                  <c:v>Consultorio Jurídico</c:v>
                </c:pt>
                <c:pt idx="4">
                  <c:v>Enseñanza</c:v>
                </c:pt>
                <c:pt idx="5">
                  <c:v>Gestión de TIC </c:v>
                </c:pt>
                <c:pt idx="6">
                  <c:v>Planta Física </c:v>
                </c:pt>
                <c:pt idx="7">
                  <c:v>Logística</c:v>
                </c:pt>
                <c:pt idx="8">
                  <c:v>Talento Humano </c:v>
                </c:pt>
                <c:pt idx="9">
                  <c:v>SGC VAF</c:v>
                </c:pt>
                <c:pt idx="10">
                  <c:v>Sin asignación</c:v>
                </c:pt>
              </c:strCache>
            </c:strRef>
          </c:cat>
          <c:val>
            <c:numRef>
              <c:f>Hoja3!$C$80:$C$90</c:f>
              <c:numCache>
                <c:formatCode>General</c:formatCode>
                <c:ptCount val="11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18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D5-402D-94A9-68C130F93018}"/>
            </c:ext>
          </c:extLst>
        </c:ser>
        <c:ser>
          <c:idx val="2"/>
          <c:order val="2"/>
          <c:tx>
            <c:strRef>
              <c:f>Hoja3!$D$78:$D$79</c:f>
              <c:strCache>
                <c:ptCount val="2"/>
                <c:pt idx="0">
                  <c:v>FELICITACIONES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Hoja3!$A$80:$A$90</c:f>
              <c:strCache>
                <c:ptCount val="11"/>
                <c:pt idx="0">
                  <c:v>Atención al Estudiante</c:v>
                </c:pt>
                <c:pt idx="1">
                  <c:v>Bienestar Institucional</c:v>
                </c:pt>
                <c:pt idx="2">
                  <c:v>Centro de Conciliación</c:v>
                </c:pt>
                <c:pt idx="3">
                  <c:v>Consultorio Jurídico</c:v>
                </c:pt>
                <c:pt idx="4">
                  <c:v>Enseñanza</c:v>
                </c:pt>
                <c:pt idx="5">
                  <c:v>Gestión de TIC </c:v>
                </c:pt>
                <c:pt idx="6">
                  <c:v>Planta Física </c:v>
                </c:pt>
                <c:pt idx="7">
                  <c:v>Logística</c:v>
                </c:pt>
                <c:pt idx="8">
                  <c:v>Talento Humano </c:v>
                </c:pt>
                <c:pt idx="9">
                  <c:v>SGC VAF</c:v>
                </c:pt>
                <c:pt idx="10">
                  <c:v>Sin asignación</c:v>
                </c:pt>
              </c:strCache>
            </c:strRef>
          </c:cat>
          <c:val>
            <c:numRef>
              <c:f>Hoja3!$D$80:$D$90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23</c:v>
                </c:pt>
                <c:pt idx="9">
                  <c:v>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D5-402D-94A9-68C130F930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5801728"/>
        <c:axId val="1575805056"/>
      </c:barChart>
      <c:catAx>
        <c:axId val="1575801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Procesos y/o subprocesos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75805056"/>
        <c:crosses val="autoZero"/>
        <c:auto val="1"/>
        <c:lblAlgn val="ctr"/>
        <c:lblOffset val="100"/>
        <c:noMultiLvlLbl val="0"/>
      </c:catAx>
      <c:valAx>
        <c:axId val="157580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felicitaciones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758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80/20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Hoja4!$H$35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Hoja4!$I$34:$J$34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Hoja4!$I$35:$J$35</c:f>
              <c:numCache>
                <c:formatCode>0.00%</c:formatCode>
                <c:ptCount val="2"/>
                <c:pt idx="0">
                  <c:v>0.31578947368421051</c:v>
                </c:pt>
                <c:pt idx="1">
                  <c:v>0.68421052631578949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8B-4A65-802D-428DAAA4BDC2}"/>
            </c:ext>
          </c:extLst>
        </c:ser>
        <c:ser>
          <c:idx val="1"/>
          <c:order val="1"/>
          <c:tx>
            <c:strRef>
              <c:f>Hoja4!$H$36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Hoja4!$I$34:$J$34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Hoja4!$I$36:$J$36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8B-4A65-802D-428DAAA4BD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06312880"/>
        <c:axId val="1706324528"/>
      </c:barChart>
      <c:catAx>
        <c:axId val="1706312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80/20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6324528"/>
        <c:crosses val="autoZero"/>
        <c:auto val="1"/>
        <c:lblAlgn val="ctr"/>
        <c:lblOffset val="100"/>
        <c:noMultiLvlLbl val="0"/>
      </c:catAx>
      <c:valAx>
        <c:axId val="170632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% porcentaje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631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Habeas Data, PQRSF</a:t>
            </a:r>
            <a:r>
              <a:rPr lang="es-CO" baseline="0"/>
              <a:t> presentadas por Habeas Data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Hoja5!$B$2</c:f>
              <c:strCache>
                <c:ptCount val="1"/>
                <c:pt idx="0">
                  <c:v>Peticiones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Hoja5!$B$3:$B$13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3E-4C86-BA39-665CAEA0C880}"/>
            </c:ext>
          </c:extLst>
        </c:ser>
        <c:ser>
          <c:idx val="1"/>
          <c:order val="1"/>
          <c:tx>
            <c:strRef>
              <c:f>Hoja5!$C$2</c:f>
              <c:strCache>
                <c:ptCount val="1"/>
                <c:pt idx="0">
                  <c:v>Quejas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Hoja5!$C$3:$C$13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7</c:v>
                </c:pt>
                <c:pt idx="1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3E-4C86-BA39-665CAEA0C880}"/>
            </c:ext>
          </c:extLst>
        </c:ser>
        <c:ser>
          <c:idx val="2"/>
          <c:order val="2"/>
          <c:tx>
            <c:strRef>
              <c:f>Hoja5!$D$2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Hoja5!$D$3:$D$13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3E-4C86-BA39-665CAEA0C880}"/>
            </c:ext>
          </c:extLst>
        </c:ser>
        <c:ser>
          <c:idx val="3"/>
          <c:order val="3"/>
          <c:tx>
            <c:strRef>
              <c:f>Hoja5!$E$2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Hoja5!$E$3:$E$13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3E-4C86-BA39-665CAEA0C880}"/>
            </c:ext>
          </c:extLst>
        </c:ser>
        <c:ser>
          <c:idx val="4"/>
          <c:order val="4"/>
          <c:tx>
            <c:strRef>
              <c:f>Hoja5!$F$2</c:f>
              <c:strCache>
                <c:ptCount val="1"/>
                <c:pt idx="0">
                  <c:v>Solicitud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Hoja5!$F$3:$F$13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6</c:v>
                </c:pt>
                <c:pt idx="1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3E-4C86-BA39-665CAEA0C880}"/>
            </c:ext>
          </c:extLst>
        </c:ser>
        <c:ser>
          <c:idx val="5"/>
          <c:order val="5"/>
          <c:tx>
            <c:strRef>
              <c:f>Hoja5!$G$2</c:f>
              <c:strCache>
                <c:ptCount val="1"/>
                <c:pt idx="0">
                  <c:v>Felicitaciones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Hoja5!$G$3:$G$13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3E-4C86-BA39-665CAEA0C880}"/>
            </c:ext>
          </c:extLst>
        </c:ser>
        <c:ser>
          <c:idx val="6"/>
          <c:order val="6"/>
          <c:tx>
            <c:strRef>
              <c:f>Hoja5!$H$2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Hoja5!$A$3:$A$13</c:f>
              <c:strCache>
                <c:ptCount val="11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 </c:v>
                </c:pt>
                <c:pt idx="10">
                  <c:v>Total, de comunicados recibidos y tramitados </c:v>
                </c:pt>
              </c:strCache>
            </c:strRef>
          </c:cat>
          <c:val>
            <c:numRef>
              <c:f>Hoja5!$H$3:$H$13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3E-4C86-BA39-665CAEA0C8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324112"/>
        <c:axId val="1706324944"/>
      </c:barChart>
      <c:catAx>
        <c:axId val="170632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6324944"/>
        <c:crosses val="autoZero"/>
        <c:auto val="1"/>
        <c:lblAlgn val="ctr"/>
        <c:lblOffset val="100"/>
        <c:noMultiLvlLbl val="0"/>
      </c:catAx>
      <c:valAx>
        <c:axId val="170632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N°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0632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119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dirty="0" smtClean="0"/>
            <a:t>218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dirty="0" smtClean="0"/>
            <a:t>46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dirty="0" smtClean="0"/>
            <a:t>106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dirty="0" smtClean="0"/>
            <a:t>208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dirty="0" smtClean="0"/>
            <a:t>45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dirty="0" smtClean="0">
              <a:latin typeface="Thomas"/>
            </a:rPr>
            <a:t>93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dirty="0" smtClean="0">
              <a:latin typeface="Thomas"/>
            </a:rPr>
            <a:t>181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dirty="0" smtClean="0">
              <a:latin typeface="Thomas"/>
            </a:rPr>
            <a:t>50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dirty="0" smtClean="0">
              <a:latin typeface="Thomas"/>
            </a:rPr>
            <a:t>6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dirty="0" smtClean="0">
              <a:latin typeface="Thomas"/>
            </a:rPr>
            <a:t>53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dirty="0" smtClean="0">
              <a:latin typeface="Thomas"/>
            </a:rPr>
            <a:t>383</a:t>
          </a:r>
          <a:endParaRPr lang="en-US" sz="2000" b="0" dirty="0">
            <a:latin typeface="Thomas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 custScaleX="1177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 custScaleX="1079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dirty="0" smtClean="0">
              <a:latin typeface="Thomas"/>
            </a:rPr>
            <a:t>87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dirty="0" smtClean="0">
              <a:latin typeface="Thomas"/>
            </a:rPr>
            <a:t>168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dirty="0" smtClean="0">
              <a:latin typeface="Thomas"/>
            </a:rPr>
            <a:t>49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dirty="0" smtClean="0">
              <a:latin typeface="Thomas"/>
            </a:rPr>
            <a:t>6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dirty="0" smtClean="0">
              <a:latin typeface="Thomas"/>
            </a:rPr>
            <a:t>49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dirty="0" smtClean="0">
              <a:latin typeface="Thomas"/>
            </a:rPr>
            <a:t>359</a:t>
          </a:r>
          <a:endParaRPr lang="en-US" sz="2000" b="0" dirty="0">
            <a:latin typeface="Thomas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 custScaleX="1130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 custScaleX="1071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10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33F5CE-3644-4AD7-A642-A66853415DDA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03FEC49-90CE-494C-9DA3-5C08E06645AF}">
      <dgm:prSet/>
      <dgm:spPr/>
      <dgm:t>
        <a:bodyPr/>
        <a:lstStyle/>
        <a:p>
          <a:r>
            <a:rPr lang="es-CO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4</a:t>
          </a:r>
          <a:endParaRPr lang="en-US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D24ABB-9618-4F74-94D3-77D5584D980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Cerradas:343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9F83E8-0290-45F7-A772-C6F10EAE43E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383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0A12A50-5AE5-4384-89E4-2DAAC299E2BE}">
      <dgm:prSet/>
      <dgm:spPr/>
      <dgm:t>
        <a:bodyPr/>
        <a:lstStyle/>
        <a:p>
          <a:r>
            <a:rPr lang="es-CO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24</a:t>
          </a:r>
          <a:endParaRPr lang="en-US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04A3C2-E21F-4284-A5B1-2F25350CF261}">
      <dgm:prSet/>
      <dgm:spPr/>
      <dgm:t>
        <a:bodyPr/>
        <a:lstStyle/>
        <a:p>
          <a:r>
            <a:rPr lang="es-ES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2</a:t>
          </a:r>
          <a:endParaRPr lang="es-ES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B4A5325-D6B4-4FE3-BEEB-92E248C4CC85}" type="par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1524A4-EEB2-4F92-8E75-6EC18F40510E}" type="sib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7"/>
      <dgm:spPr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7"/>
      <dgm:spPr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34EE4F2D-C070-440A-9B8C-0C9A6941D916}" type="pres">
      <dgm:prSet presAssocID="{C004A3C2-E21F-4284-A5B1-2F25350CF261}" presName="compNode" presStyleCnt="0"/>
      <dgm:spPr/>
    </dgm:pt>
    <dgm:pt modelId="{F024B155-4A87-4A6F-9E9B-9629B83FEC3A}" type="pres">
      <dgm:prSet presAssocID="{C004A3C2-E21F-4284-A5B1-2F25350CF261}" presName="pictRect" presStyleLbl="node1" presStyleIdx="2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5E2AACD4-D8C3-4F11-9B2A-F9F401DCC815}" type="pres">
      <dgm:prSet presAssocID="{C004A3C2-E21F-4284-A5B1-2F25350CF261}" presName="textRect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C563C5-F66C-4CC6-94E2-D3A31967E3ED}" type="pres">
      <dgm:prSet presAssocID="{431524A4-EEB2-4F92-8E75-6EC18F40510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3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4" presStyleCnt="7"/>
      <dgm:spPr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5" presStyleCnt="7"/>
      <dgm:spPr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5" presStyleCnt="7" custScaleX="134428" custLinFactNeighborX="3807" custLinFactNeighborY="22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6" presStyleCnt="7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14D7E058-F2D7-4CE5-AD83-D9163C13EE89}" srcId="{B7F8F84E-5059-407A-B86C-84FC6E7F4DC8}" destId="{0E9F83E8-0290-45F7-A772-C6F10EAE43EB}" srcOrd="6" destOrd="0" parTransId="{695101B2-C365-492E-8F6F-F059A66973ED}" sibTransId="{4E296C09-7AC0-417C-9507-8716E31B13C5}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DFB79BCA-4B4C-49B6-B2AE-8B0307CD1717}" type="presOf" srcId="{431524A4-EEB2-4F92-8E75-6EC18F40510E}" destId="{F5C563C5-F66C-4CC6-94E2-D3A31967E3ED}" srcOrd="0" destOrd="0" presId="urn:microsoft.com/office/officeart/2005/8/layout/pList1"/>
    <dgm:cxn modelId="{F341E83D-1E43-48F2-A876-A82FD45718D8}" srcId="{B7F8F84E-5059-407A-B86C-84FC6E7F4DC8}" destId="{40A12A50-5AE5-4384-89E4-2DAAC299E2BE}" srcOrd="5" destOrd="0" parTransId="{2FCF27A0-C582-4EC8-99AC-F4C30A19C45D}" sibTransId="{B1E9158E-F45D-4DA1-96AC-EAE50917B6B6}"/>
    <dgm:cxn modelId="{3079ADFC-3E60-4A53-82F0-1314954D1B8F}" srcId="{B7F8F84E-5059-407A-B86C-84FC6E7F4DC8}" destId="{C004A3C2-E21F-4284-A5B1-2F25350CF261}" srcOrd="2" destOrd="0" parTransId="{1B4A5325-D6B4-4FE3-BEEB-92E248C4CC85}" sibTransId="{431524A4-EEB2-4F92-8E75-6EC18F40510E}"/>
    <dgm:cxn modelId="{FDA98824-AF36-4251-9709-EA5F2A8FBEF2}" srcId="{B7F8F84E-5059-407A-B86C-84FC6E7F4DC8}" destId="{15D24ABB-9618-4F74-94D3-77D5584D980B}" srcOrd="4" destOrd="0" parTransId="{FD192496-7F77-44F5-9008-7C05EFCD01D8}" sibTransId="{ABAB68BE-6C84-4BBF-9833-4456ADFA7E66}"/>
    <dgm:cxn modelId="{E6CA88CE-F1A3-4618-817A-5C5BA8E5CE24}" type="presOf" srcId="{C004A3C2-E21F-4284-A5B1-2F25350CF261}" destId="{5E2AACD4-D8C3-4F11-9B2A-F9F401DCC815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BBFE0566-AEFF-47DB-A329-449F4B08C597}" srcId="{B7F8F84E-5059-407A-B86C-84FC6E7F4DC8}" destId="{603FEC49-90CE-494C-9DA3-5C08E06645AF}" srcOrd="3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8D7F581B-888A-4CAC-B70D-C6D74BD47D2B}" type="presParOf" srcId="{2A56FF45-23BC-4872-8333-667E89BC1508}" destId="{34EE4F2D-C070-440A-9B8C-0C9A6941D916}" srcOrd="4" destOrd="0" presId="urn:microsoft.com/office/officeart/2005/8/layout/pList1"/>
    <dgm:cxn modelId="{72531407-565D-43AF-9FFC-C5874E834B33}" type="presParOf" srcId="{34EE4F2D-C070-440A-9B8C-0C9A6941D916}" destId="{F024B155-4A87-4A6F-9E9B-9629B83FEC3A}" srcOrd="0" destOrd="0" presId="urn:microsoft.com/office/officeart/2005/8/layout/pList1"/>
    <dgm:cxn modelId="{F32DCE00-EF9A-41B5-8503-DB6698404E5E}" type="presParOf" srcId="{34EE4F2D-C070-440A-9B8C-0C9A6941D916}" destId="{5E2AACD4-D8C3-4F11-9B2A-F9F401DCC815}" srcOrd="1" destOrd="0" presId="urn:microsoft.com/office/officeart/2005/8/layout/pList1"/>
    <dgm:cxn modelId="{D69C0A12-034A-47AE-B596-86AE21A5821F}" type="presParOf" srcId="{2A56FF45-23BC-4872-8333-667E89BC1508}" destId="{F5C563C5-F66C-4CC6-94E2-D3A31967E3ED}" srcOrd="5" destOrd="0" presId="urn:microsoft.com/office/officeart/2005/8/layout/pList1"/>
    <dgm:cxn modelId="{A306B757-E079-4E06-B3DB-EA6C0013C9F7}" type="presParOf" srcId="{2A56FF45-23BC-4872-8333-667E89BC1508}" destId="{E22CCCB5-76BF-4BEB-84F2-866F0556E976}" srcOrd="6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7" destOrd="0" presId="urn:microsoft.com/office/officeart/2005/8/layout/pList1"/>
    <dgm:cxn modelId="{3850C09F-9C26-4D8A-BFAB-D844BBF85E13}" type="presParOf" srcId="{2A56FF45-23BC-4872-8333-667E89BC1508}" destId="{60928665-9172-4DB8-9FB3-086DD171655D}" srcOrd="8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9" destOrd="0" presId="urn:microsoft.com/office/officeart/2005/8/layout/pList1"/>
    <dgm:cxn modelId="{34596C07-28BD-4846-80DA-8F9062A74F1E}" type="presParOf" srcId="{2A56FF45-23BC-4872-8333-667E89BC1508}" destId="{25BBCE82-F96E-4731-BC7C-A547D215B2B1}" srcOrd="10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11" destOrd="0" presId="urn:microsoft.com/office/officeart/2005/8/layout/pList1"/>
    <dgm:cxn modelId="{32BF39CD-A353-44E8-818D-EB3BDA572910}" type="presParOf" srcId="{2A56FF45-23BC-4872-8333-667E89BC1508}" destId="{E5773AF6-3660-4938-BE54-DB5C5A5B8317}" srcOrd="12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66110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874" y="2207597"/>
          <a:ext cx="2331752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119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74" y="2207597"/>
        <a:ext cx="2331752" cy="742475"/>
      </dsp:txXfrm>
    </dsp:sp>
    <dsp:sp modelId="{A706BE76-2418-4042-B114-FC667D71B85E}">
      <dsp:nvSpPr>
        <dsp:cNvPr id="0" name=""/>
        <dsp:cNvSpPr/>
      </dsp:nvSpPr>
      <dsp:spPr>
        <a:xfrm>
          <a:off x="253283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532838" y="2207597"/>
          <a:ext cx="2001280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kern="1200" dirty="0" smtClean="0"/>
            <a:t>218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32838" y="2207597"/>
        <a:ext cx="2001280" cy="742475"/>
      </dsp:txXfrm>
    </dsp:sp>
    <dsp:sp modelId="{B0B8E580-63B8-4947-9726-698F5069EE0B}">
      <dsp:nvSpPr>
        <dsp:cNvPr id="0" name=""/>
        <dsp:cNvSpPr/>
      </dsp:nvSpPr>
      <dsp:spPr>
        <a:xfrm>
          <a:off x="513478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734332" y="2207597"/>
          <a:ext cx="2802193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kern="1200" dirty="0" smtClean="0"/>
            <a:t>46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34332" y="2207597"/>
        <a:ext cx="2802193" cy="742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66110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874" y="2207597"/>
          <a:ext cx="2331752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kern="1200" dirty="0" smtClean="0"/>
            <a:t>106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74" y="2207597"/>
        <a:ext cx="2331752" cy="742475"/>
      </dsp:txXfrm>
    </dsp:sp>
    <dsp:sp modelId="{A706BE76-2418-4042-B114-FC667D71B85E}">
      <dsp:nvSpPr>
        <dsp:cNvPr id="0" name=""/>
        <dsp:cNvSpPr/>
      </dsp:nvSpPr>
      <dsp:spPr>
        <a:xfrm>
          <a:off x="253283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532838" y="2207597"/>
          <a:ext cx="2001280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kern="1200" dirty="0" smtClean="0"/>
            <a:t>208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32838" y="2207597"/>
        <a:ext cx="2001280" cy="742475"/>
      </dsp:txXfrm>
    </dsp:sp>
    <dsp:sp modelId="{B0B8E580-63B8-4947-9726-698F5069EE0B}">
      <dsp:nvSpPr>
        <dsp:cNvPr id="0" name=""/>
        <dsp:cNvSpPr/>
      </dsp:nvSpPr>
      <dsp:spPr>
        <a:xfrm>
          <a:off x="513478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734332" y="2207597"/>
          <a:ext cx="2802193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kern="1200" dirty="0" smtClean="0"/>
            <a:t>45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34332" y="2207597"/>
        <a:ext cx="2802193" cy="742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340697" y="1463672"/>
          <a:ext cx="2499208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kern="1200" dirty="0" smtClean="0">
              <a:latin typeface="Thomas"/>
            </a:rPr>
            <a:t>93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40697" y="1463672"/>
        <a:ext cx="2499208" cy="787603"/>
      </dsp:txXfrm>
    </dsp:sp>
    <dsp:sp modelId="{88E28629-2AE4-49B1-AE29-5A33828E0A63}">
      <dsp:nvSpPr>
        <dsp:cNvPr id="0" name=""/>
        <dsp:cNvSpPr/>
      </dsp:nvSpPr>
      <dsp:spPr>
        <a:xfrm>
          <a:off x="3052286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3052286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kern="1200" dirty="0" smtClean="0">
              <a:latin typeface="Thomas"/>
            </a:rPr>
            <a:t>181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052286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387589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387589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kern="1200" dirty="0" smtClean="0">
              <a:latin typeface="Thomas"/>
            </a:rPr>
            <a:t>50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5387589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444178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444178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kern="1200" dirty="0" smtClean="0">
              <a:latin typeface="Thomas"/>
            </a:rPr>
            <a:t>6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444178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779481" y="3926260"/>
          <a:ext cx="229224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kern="1200" dirty="0" smtClean="0">
              <a:latin typeface="Thomas"/>
            </a:rPr>
            <a:t>53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2779481" y="3926260"/>
        <a:ext cx="2292244" cy="787603"/>
      </dsp:txXfrm>
    </dsp:sp>
    <dsp:sp modelId="{56D79A47-483B-4D6B-BE95-A6EAF5FFA93B}">
      <dsp:nvSpPr>
        <dsp:cNvPr id="0" name=""/>
        <dsp:cNvSpPr/>
      </dsp:nvSpPr>
      <dsp:spPr>
        <a:xfrm>
          <a:off x="5284107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284107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kern="1200" dirty="0" smtClean="0">
              <a:latin typeface="Thomas"/>
            </a:rPr>
            <a:t>383</a:t>
          </a:r>
          <a:endParaRPr lang="en-US" sz="2000" b="0" kern="1200" dirty="0">
            <a:latin typeface="Thomas"/>
            <a:cs typeface="Tahoma" panose="020B0604030504040204" pitchFamily="34" charset="0"/>
          </a:endParaRPr>
        </a:p>
      </dsp:txBody>
      <dsp:txXfrm>
        <a:off x="5284107" y="3926260"/>
        <a:ext cx="2122920" cy="787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390214" y="1463672"/>
          <a:ext cx="240017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kern="1200" dirty="0" smtClean="0">
              <a:latin typeface="Thomas"/>
            </a:rPr>
            <a:t>87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90214" y="1463672"/>
        <a:ext cx="2400174" cy="787603"/>
      </dsp:txXfrm>
    </dsp:sp>
    <dsp:sp modelId="{88E28629-2AE4-49B1-AE29-5A33828E0A63}">
      <dsp:nvSpPr>
        <dsp:cNvPr id="0" name=""/>
        <dsp:cNvSpPr/>
      </dsp:nvSpPr>
      <dsp:spPr>
        <a:xfrm>
          <a:off x="3002769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3002769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kern="1200" dirty="0" smtClean="0">
              <a:latin typeface="Thomas"/>
            </a:rPr>
            <a:t>168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002769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338071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338071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kern="1200" dirty="0" smtClean="0">
              <a:latin typeface="Thomas"/>
            </a:rPr>
            <a:t>49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5338071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453424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453424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kern="1200" dirty="0" smtClean="0">
              <a:latin typeface="Thomas"/>
            </a:rPr>
            <a:t>6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453424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788726" y="3926260"/>
          <a:ext cx="227375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kern="1200" dirty="0" smtClean="0">
              <a:latin typeface="Thomas"/>
            </a:rPr>
            <a:t>49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2788726" y="3926260"/>
        <a:ext cx="2273754" cy="787603"/>
      </dsp:txXfrm>
    </dsp:sp>
    <dsp:sp modelId="{56D79A47-483B-4D6B-BE95-A6EAF5FFA93B}">
      <dsp:nvSpPr>
        <dsp:cNvPr id="0" name=""/>
        <dsp:cNvSpPr/>
      </dsp:nvSpPr>
      <dsp:spPr>
        <a:xfrm>
          <a:off x="5274861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274861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kern="1200" dirty="0" smtClean="0">
              <a:latin typeface="Thomas"/>
            </a:rPr>
            <a:t>359</a:t>
          </a:r>
          <a:endParaRPr lang="en-US" sz="2000" b="0" kern="1200" dirty="0">
            <a:latin typeface="Thomas"/>
            <a:cs typeface="Tahoma" panose="020B0604030504040204" pitchFamily="34" charset="0"/>
          </a:endParaRPr>
        </a:p>
      </dsp:txBody>
      <dsp:txXfrm>
        <a:off x="5274861" y="3926260"/>
        <a:ext cx="2122920" cy="7876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31893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531893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10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1893" y="1130049"/>
        <a:ext cx="1633684" cy="606096"/>
      </dsp:txXfrm>
    </dsp:sp>
    <dsp:sp modelId="{88E28629-2AE4-49B1-AE29-5A33828E0A63}">
      <dsp:nvSpPr>
        <dsp:cNvPr id="0" name=""/>
        <dsp:cNvSpPr/>
      </dsp:nvSpPr>
      <dsp:spPr>
        <a:xfrm>
          <a:off x="2329014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329014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1130049"/>
        <a:ext cx="1633684" cy="606096"/>
      </dsp:txXfrm>
    </dsp:sp>
    <dsp:sp modelId="{F024B155-4A87-4A6F-9E9B-9629B83FEC3A}">
      <dsp:nvSpPr>
        <dsp:cNvPr id="0" name=""/>
        <dsp:cNvSpPr/>
      </dsp:nvSpPr>
      <dsp:spPr>
        <a:xfrm>
          <a:off x="4126136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AACD4-D8C3-4F11-9B2A-F9F401DCC815}">
      <dsp:nvSpPr>
        <dsp:cNvPr id="0" name=""/>
        <dsp:cNvSpPr/>
      </dsp:nvSpPr>
      <dsp:spPr>
        <a:xfrm>
          <a:off x="4126136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2</a:t>
          </a:r>
          <a:endParaRPr lang="es-ES" sz="17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26136" y="1130049"/>
        <a:ext cx="1633684" cy="606096"/>
      </dsp:txXfrm>
    </dsp:sp>
    <dsp:sp modelId="{DE44EB8F-D49A-4FDF-BEF7-F0FBC3280DEE}">
      <dsp:nvSpPr>
        <dsp:cNvPr id="0" name=""/>
        <dsp:cNvSpPr/>
      </dsp:nvSpPr>
      <dsp:spPr>
        <a:xfrm>
          <a:off x="250670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250670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4</a:t>
          </a:r>
          <a:endParaRPr lang="en-US" sz="1700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0670" y="3025123"/>
        <a:ext cx="1633684" cy="606096"/>
      </dsp:txXfrm>
    </dsp:sp>
    <dsp:sp modelId="{C6364732-BFF6-4BCA-AD09-079D7F379A57}">
      <dsp:nvSpPr>
        <dsp:cNvPr id="0" name=""/>
        <dsp:cNvSpPr/>
      </dsp:nvSpPr>
      <dsp:spPr>
        <a:xfrm>
          <a:off x="2047792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2047792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Cerradas:343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047792" y="3025123"/>
        <a:ext cx="1633684" cy="606096"/>
      </dsp:txXfrm>
    </dsp:sp>
    <dsp:sp modelId="{D2D614F8-6FBC-443E-82DF-04EF93F482C3}">
      <dsp:nvSpPr>
        <dsp:cNvPr id="0" name=""/>
        <dsp:cNvSpPr/>
      </dsp:nvSpPr>
      <dsp:spPr>
        <a:xfrm>
          <a:off x="4126136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3907108" y="3038948"/>
          <a:ext cx="2196129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24</a:t>
          </a:r>
          <a:endParaRPr lang="en-US" sz="1700" kern="1200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07108" y="3038948"/>
        <a:ext cx="2196129" cy="606096"/>
      </dsp:txXfrm>
    </dsp:sp>
    <dsp:sp modelId="{56D79A47-483B-4D6B-BE95-A6EAF5FFA93B}">
      <dsp:nvSpPr>
        <dsp:cNvPr id="0" name=""/>
        <dsp:cNvSpPr/>
      </dsp:nvSpPr>
      <dsp:spPr>
        <a:xfrm>
          <a:off x="2329014" y="3794588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2329014" y="4920197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383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4920197"/>
        <a:ext cx="1633684" cy="606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7DB2D-1ADF-AD40-A7EB-E569FBD590C4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BDA26-279D-AB41-B7C9-C167F1A24F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DA26-279D-AB41-B7C9-C167F1A24F2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928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BDA26-279D-AB41-B7C9-C167F1A24F25}" type="slidenum">
              <a:rPr lang="es-CO" smtClean="0"/>
              <a:pPr/>
              <a:t>47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698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373" y="1007953"/>
            <a:ext cx="912040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14304" y="1831510"/>
            <a:ext cx="9167614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338035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293978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323821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8B6B99F-CC39-DD4D-AE30-BABC42298ACB}"/>
              </a:ext>
            </a:extLst>
          </p:cNvPr>
          <p:cNvSpPr txBox="1"/>
          <p:nvPr userDrawn="1"/>
        </p:nvSpPr>
        <p:spPr>
          <a:xfrm>
            <a:off x="3335328" y="2967335"/>
            <a:ext cx="5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08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EECA32B1-995F-91E9-0A38-B4D8CC65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236" y="1913497"/>
            <a:ext cx="10095346" cy="688284"/>
          </a:xfrm>
        </p:spPr>
        <p:txBody>
          <a:bodyPr/>
          <a:lstStyle/>
          <a:p>
            <a:r>
              <a:rPr lang="es-CO" sz="3600" dirty="0"/>
              <a:t>Informe PQRSF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557390-3127-2144-A142-C442BACABDAF}"/>
              </a:ext>
            </a:extLst>
          </p:cNvPr>
          <p:cNvSpPr txBox="1"/>
          <p:nvPr/>
        </p:nvSpPr>
        <p:spPr>
          <a:xfrm>
            <a:off x="1533236" y="2569275"/>
            <a:ext cx="1009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kumimoji="0" lang="es-CO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endParaRPr kumimoji="0" lang="es-CO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46A1D8-F2DE-2C43-ABCD-C5112E4C7AFC}"/>
              </a:ext>
            </a:extLst>
          </p:cNvPr>
          <p:cNvSpPr txBox="1"/>
          <p:nvPr/>
        </p:nvSpPr>
        <p:spPr>
          <a:xfrm>
            <a:off x="1533236" y="3348164"/>
            <a:ext cx="1009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74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1160457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Tercer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9" name="Rectángulo 8"/>
          <p:cNvSpPr/>
          <p:nvPr/>
        </p:nvSpPr>
        <p:spPr>
          <a:xfrm>
            <a:off x="560439" y="2010522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tercer trimestre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recibieron en el Buzón virtual </a:t>
            </a:r>
            <a:r>
              <a:rPr lang="es-CO" dirty="0"/>
              <a:t>383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PQRSF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las cuales fueron reportadas de la siguiente manera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10975" y="2293522"/>
          <a:ext cx="7537400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013674" y="454597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s-MX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CO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383</a:t>
            </a:r>
            <a:r>
              <a:rPr lang="es-CO" sz="2000" b="1" dirty="0"/>
              <a:t> </a:t>
            </a:r>
            <a:endParaRPr lang="es-MX" sz="1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5689" y="5287635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relevante destacar que de estas incidencias, </a:t>
            </a:r>
            <a:r>
              <a:rPr lang="es-CO" dirty="0"/>
              <a:t>24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fuera del alcance del SGC-VAF debido a la falta de información o a solicitudes duplicadas, las cuales son depuradas del análisis.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89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1160457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Tercer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9" name="Rectángulo 8"/>
          <p:cNvSpPr/>
          <p:nvPr/>
        </p:nvSpPr>
        <p:spPr>
          <a:xfrm>
            <a:off x="560439" y="2010522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Depurando las </a:t>
            </a:r>
            <a:r>
              <a:rPr lang="es-CO" dirty="0" smtClean="0"/>
              <a:t>24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recibidas y gestionadas en el Buzón virtual, se procesaron un total de </a:t>
            </a:r>
            <a:r>
              <a:rPr lang="es-CO" dirty="0" smtClean="0"/>
              <a:t>359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distribuidas de la siguiente manera: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15517"/>
              </p:ext>
            </p:extLst>
          </p:nvPr>
        </p:nvGraphicFramePr>
        <p:xfrm>
          <a:off x="1510975" y="2293522"/>
          <a:ext cx="7537400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013674" y="454597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s-MX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CO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359</a:t>
            </a:r>
            <a:r>
              <a:rPr lang="es-CO" sz="2000" b="1" dirty="0" smtClean="0"/>
              <a:t> </a:t>
            </a:r>
            <a:endParaRPr lang="es-MX" sz="1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5689" y="5287635"/>
            <a:ext cx="1039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1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julio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 hasta el 30 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septiembre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00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PQRSF recibidas por proceso y/o subproceso </a:t>
            </a:r>
            <a:r>
              <a:rPr lang="es-MX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</p:spTree>
    <p:extLst>
      <p:ext uri="{BB962C8B-B14F-4D97-AF65-F5344CB8AC3E}">
        <p14:creationId xmlns:p14="http://schemas.microsoft.com/office/powerpoint/2010/main" val="354915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820" y="817374"/>
            <a:ext cx="10278980" cy="850065"/>
          </a:xfrm>
        </p:spPr>
        <p:txBody>
          <a:bodyPr/>
          <a:lstStyle/>
          <a:p>
            <a:pPr algn="l"/>
            <a:r>
              <a:rPr lang="es-CO" sz="4000" dirty="0" smtClean="0"/>
              <a:t>Tercer trimestre 2024</a:t>
            </a:r>
            <a:endParaRPr lang="es-CO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693820" y="1410828"/>
            <a:ext cx="10278980" cy="513221"/>
          </a:xfrm>
        </p:spPr>
        <p:txBody>
          <a:bodyPr/>
          <a:lstStyle/>
          <a:p>
            <a:pPr algn="l"/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Resumen PQRSF recibidas por proceso y/o subproceso 3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trimestre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  <a:endParaRPr lang="es-CO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64388" y="1924049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342900" y="5598289"/>
            <a:ext cx="11259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Atención al Estudiante de los campus de Bucaramanga, Cúcuta y Valledupar, verifica que el proceso y/o subproceso responsable (que no hace parte del alcance del SGC-VAF), haya dado tratamiento a la incidencia. Una vez reciba las evidencias, el líder de Atención al Estudiante dará respuesta a la parte interesada correspondiente, por el aplicativo de administración del Sistema de Gestión de Calidad.  </a:t>
            </a:r>
          </a:p>
          <a:p>
            <a:pPr lvl="0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subproceso de ATE son cargadas las incidencias de otros procesos y/o subprocesos UDES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5900591" y="2020792"/>
            <a:ext cx="0" cy="3327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128631"/>
              </p:ext>
            </p:extLst>
          </p:nvPr>
        </p:nvGraphicFramePr>
        <p:xfrm>
          <a:off x="1417204" y="2127768"/>
          <a:ext cx="2951596" cy="3276600"/>
        </p:xfrm>
        <a:graphic>
          <a:graphicData uri="http://schemas.openxmlformats.org/drawingml/2006/table">
            <a:tbl>
              <a:tblPr/>
              <a:tblGrid>
                <a:gridCol w="1977424">
                  <a:extLst>
                    <a:ext uri="{9D8B030D-6E8A-4147-A177-3AD203B41FA5}">
                      <a16:colId xmlns:a16="http://schemas.microsoft.com/office/drawing/2014/main" val="737879058"/>
                    </a:ext>
                  </a:extLst>
                </a:gridCol>
                <a:gridCol w="974172">
                  <a:extLst>
                    <a:ext uri="{9D8B030D-6E8A-4147-A177-3AD203B41FA5}">
                      <a16:colId xmlns:a16="http://schemas.microsoft.com/office/drawing/2014/main" val="1774812610"/>
                    </a:ext>
                  </a:extLst>
                </a:gridCol>
              </a:tblGrid>
              <a:tr h="14604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7343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Biblioteca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6055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5387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Gestión Administrativa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2584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Gestión Financiera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9773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Gestión de TIC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323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Infraestructura Tecnológica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2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Laboratorios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3767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4188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Mercadeo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7200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5745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Registro y Control Académico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2335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Servicio a Usuario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5099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SGC 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355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9483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Tesorería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9562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8429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168960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867077"/>
              </p:ext>
            </p:extLst>
          </p:nvPr>
        </p:nvGraphicFramePr>
        <p:xfrm>
          <a:off x="7432383" y="2117970"/>
          <a:ext cx="2755900" cy="2202180"/>
        </p:xfrm>
        <a:graphic>
          <a:graphicData uri="http://schemas.openxmlformats.org/drawingml/2006/table">
            <a:tbl>
              <a:tblPr/>
              <a:tblGrid>
                <a:gridCol w="1879600">
                  <a:extLst>
                    <a:ext uri="{9D8B030D-6E8A-4147-A177-3AD203B41FA5}">
                      <a16:colId xmlns:a16="http://schemas.microsoft.com/office/drawing/2014/main" val="178462733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89003159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Bienestar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03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469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Consultorio Jurídico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6076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1794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Educación Continua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9416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Enseñanza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8024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Secretaría General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404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71268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4968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9909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7084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Fuera del alcance del SGC-VAF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004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35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329938" y="830195"/>
            <a:ext cx="9708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4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CO" sz="44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44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437429" y="1700614"/>
            <a:ext cx="565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 PQRSF recibidas Procesos y/o Subprocesos SGC- VAF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6209211" y="1700614"/>
            <a:ext cx="0" cy="4832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329938" y="1997505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31BF2-0BFE-46D1-8843-79D1ED077065}"/>
              </a:ext>
            </a:extLst>
          </p:cNvPr>
          <p:cNvSpPr txBox="1"/>
          <p:nvPr/>
        </p:nvSpPr>
        <p:spPr>
          <a:xfrm>
            <a:off x="6265816" y="1511469"/>
            <a:ext cx="565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#2 PQRSF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recibidas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14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procesos y/o subprocesos UDES o fuera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alcance. 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304A9AF-4121-4815-9D0D-92139F3C22FD}"/>
              </a:ext>
            </a:extLst>
          </p:cNvPr>
          <p:cNvSpPr txBox="1"/>
          <p:nvPr/>
        </p:nvSpPr>
        <p:spPr>
          <a:xfrm>
            <a:off x="437429" y="6079160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Al subproceso de ATE son cargadas las incidencias de otros procesos y/o subprocesos UDES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376915"/>
              </p:ext>
            </p:extLst>
          </p:nvPr>
        </p:nvGraphicFramePr>
        <p:xfrm>
          <a:off x="329938" y="2305282"/>
          <a:ext cx="5766062" cy="345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003518"/>
              </p:ext>
            </p:extLst>
          </p:nvPr>
        </p:nvGraphicFramePr>
        <p:xfrm>
          <a:off x="6322423" y="2300927"/>
          <a:ext cx="5306159" cy="3456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894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presentadas PQRSF </a:t>
            </a:r>
            <a:r>
              <a:rPr lang="es-CO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trimestre</a:t>
            </a:r>
            <a:endParaRPr lang="es-CO" sz="40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46866" y="36284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6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49" y="1162735"/>
            <a:ext cx="11409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PQRSF tercer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99400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851207" y="2705100"/>
            <a:ext cx="3178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Tahoma" panose="020B0604030504040204" pitchFamily="34" charset="0"/>
              </a:rPr>
              <a:t>De las incidencias presentadas, se </a:t>
            </a:r>
            <a:r>
              <a:rPr lang="es-ES" dirty="0" smtClean="0">
                <a:latin typeface="Tahoma" panose="020B0604030504040204" pitchFamily="34" charset="0"/>
              </a:rPr>
              <a:t>registraron 6 felicitaciones, 13 </a:t>
            </a:r>
            <a:r>
              <a:rPr lang="es-ES" dirty="0">
                <a:latin typeface="Tahoma" panose="020B0604030504040204" pitchFamily="34" charset="0"/>
              </a:rPr>
              <a:t>peticiones, 1</a:t>
            </a:r>
            <a:r>
              <a:rPr lang="es-ES" dirty="0" smtClean="0">
                <a:latin typeface="Tahoma" panose="020B0604030504040204" pitchFamily="34" charset="0"/>
              </a:rPr>
              <a:t> queja y 4 sugerencia </a:t>
            </a:r>
            <a:r>
              <a:rPr lang="es-ES" dirty="0">
                <a:latin typeface="Tahoma" panose="020B0604030504040204" pitchFamily="34" charset="0"/>
              </a:rPr>
              <a:t>que, debido a la falta de información, se clasificaron como "No aplica".</a:t>
            </a:r>
            <a:endParaRPr lang="es-CO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05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50" y="1162735"/>
            <a:ext cx="114871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trimestre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851207" y="3027714"/>
            <a:ext cx="3178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Se atendieron y gestionaron adecuadamente un total de </a:t>
            </a:r>
            <a:r>
              <a:rPr lang="es-ES" dirty="0" smtClean="0"/>
              <a:t>359 </a:t>
            </a:r>
            <a:r>
              <a:rPr lang="es-ES" dirty="0"/>
              <a:t>incidencias </a:t>
            </a:r>
            <a:r>
              <a:rPr lang="es-ES" dirty="0" smtClean="0"/>
              <a:t>finales</a:t>
            </a:r>
            <a:r>
              <a:rPr lang="es-ES" dirty="0"/>
              <a:t> </a:t>
            </a:r>
            <a:r>
              <a:rPr lang="es-ES" dirty="0" smtClean="0"/>
              <a:t>debido a que 24 quedaron </a:t>
            </a:r>
            <a:r>
              <a:rPr lang="es-ES" dirty="0"/>
              <a:t>fuera del alcance del SGC-AF debido a la falta de información y/o </a:t>
            </a:r>
            <a:r>
              <a:rPr lang="es-ES" dirty="0" smtClean="0"/>
              <a:t>duplicidad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148456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0908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393438" y="96350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#3 Tipo de incidencias recibidas PQRSF.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753823"/>
              </p:ext>
            </p:extLst>
          </p:nvPr>
        </p:nvGraphicFramePr>
        <p:xfrm>
          <a:off x="836617" y="1729757"/>
          <a:ext cx="10016109" cy="4421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665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1550195"/>
            <a:ext cx="77533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con mayor recurrencia en los campus de la Universidad de Santander UDES.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96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F9EA18F-B844-45FA-AFA9-7CCE36D860F1}"/>
              </a:ext>
            </a:extLst>
          </p:cNvPr>
          <p:cNvSpPr txBox="1"/>
          <p:nvPr/>
        </p:nvSpPr>
        <p:spPr>
          <a:xfrm>
            <a:off x="0" y="1047525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#4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E13A86-6122-42D7-B9D1-3F9533882B02}"/>
              </a:ext>
            </a:extLst>
          </p:cNvPr>
          <p:cNvSpPr txBox="1"/>
          <p:nvPr/>
        </p:nvSpPr>
        <p:spPr>
          <a:xfrm>
            <a:off x="6981953" y="1640218"/>
            <a:ext cx="43677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del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 se reportaron en el campus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Cúcuta,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57,94%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208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359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totales.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peticiones fueron el tipo de incidencia más frecuente entre los usuarios durante este período, con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168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tres campus de la Universidad de Santander, lo que equivale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46,80%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segundo lugar,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nivel nacional representaron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87,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equivalentes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24,23%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39224"/>
              </p:ext>
            </p:extLst>
          </p:nvPr>
        </p:nvGraphicFramePr>
        <p:xfrm>
          <a:off x="301912" y="1640219"/>
          <a:ext cx="6449869" cy="1455420"/>
        </p:xfrm>
        <a:graphic>
          <a:graphicData uri="http://schemas.openxmlformats.org/drawingml/2006/table">
            <a:tbl>
              <a:tblPr/>
              <a:tblGrid>
                <a:gridCol w="1702379">
                  <a:extLst>
                    <a:ext uri="{9D8B030D-6E8A-4147-A177-3AD203B41FA5}">
                      <a16:colId xmlns:a16="http://schemas.microsoft.com/office/drawing/2014/main" val="2588886441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val="2699739367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415065284"/>
                    </a:ext>
                  </a:extLst>
                </a:gridCol>
                <a:gridCol w="1190520">
                  <a:extLst>
                    <a:ext uri="{9D8B030D-6E8A-4147-A177-3AD203B41FA5}">
                      <a16:colId xmlns:a16="http://schemas.microsoft.com/office/drawing/2014/main" val="1099540759"/>
                    </a:ext>
                  </a:extLst>
                </a:gridCol>
                <a:gridCol w="1072388">
                  <a:extLst>
                    <a:ext uri="{9D8B030D-6E8A-4147-A177-3AD203B41FA5}">
                      <a16:colId xmlns:a16="http://schemas.microsoft.com/office/drawing/2014/main" val="906129033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VAL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9138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243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Peticiones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8736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Quejas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1586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Reclamos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5839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Sugerencias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7610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359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547064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330092"/>
              </p:ext>
            </p:extLst>
          </p:nvPr>
        </p:nvGraphicFramePr>
        <p:xfrm>
          <a:off x="301911" y="3194490"/>
          <a:ext cx="6449869" cy="3206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7327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2A4CE5-D1DD-471B-99EE-9A6944CE8A14}"/>
              </a:ext>
            </a:extLst>
          </p:cNvPr>
          <p:cNvSpPr txBox="1"/>
          <p:nvPr/>
        </p:nvSpPr>
        <p:spPr>
          <a:xfrm>
            <a:off x="0" y="942446"/>
            <a:ext cx="997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#5 % participación de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5018C3-5778-40FF-B499-40C23755B8A5}"/>
              </a:ext>
            </a:extLst>
          </p:cNvPr>
          <p:cNvSpPr txBox="1"/>
          <p:nvPr/>
        </p:nvSpPr>
        <p:spPr>
          <a:xfrm>
            <a:off x="7895303" y="1812353"/>
            <a:ext cx="376098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términos de participación porcentual, se puede identificar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BUC, las peticiones representan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14,21%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CUC, las peticiones 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30,36%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VAL, las peticiones representan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2,23%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otro lado,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24,23%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incidencias, ubicándose en el segundo lugar y superando a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quejas y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sugerencias.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han observado principalmente en el campus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Cúcuta, representando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8,64%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incidencias.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084394"/>
              </p:ext>
            </p:extLst>
          </p:nvPr>
        </p:nvGraphicFramePr>
        <p:xfrm>
          <a:off x="0" y="3435926"/>
          <a:ext cx="7973961" cy="307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047863"/>
              </p:ext>
            </p:extLst>
          </p:nvPr>
        </p:nvGraphicFramePr>
        <p:xfrm>
          <a:off x="283440" y="1895480"/>
          <a:ext cx="7539759" cy="1540446"/>
        </p:xfrm>
        <a:graphic>
          <a:graphicData uri="http://schemas.openxmlformats.org/drawingml/2006/table">
            <a:tbl>
              <a:tblPr/>
              <a:tblGrid>
                <a:gridCol w="1868633">
                  <a:extLst>
                    <a:ext uri="{9D8B030D-6E8A-4147-A177-3AD203B41FA5}">
                      <a16:colId xmlns:a16="http://schemas.microsoft.com/office/drawing/2014/main" val="2710402965"/>
                    </a:ext>
                  </a:extLst>
                </a:gridCol>
                <a:gridCol w="1431636">
                  <a:extLst>
                    <a:ext uri="{9D8B030D-6E8A-4147-A177-3AD203B41FA5}">
                      <a16:colId xmlns:a16="http://schemas.microsoft.com/office/drawing/2014/main" val="3288539365"/>
                    </a:ext>
                  </a:extLst>
                </a:gridCol>
                <a:gridCol w="1385455">
                  <a:extLst>
                    <a:ext uri="{9D8B030D-6E8A-4147-A177-3AD203B41FA5}">
                      <a16:colId xmlns:a16="http://schemas.microsoft.com/office/drawing/2014/main" val="2447104212"/>
                    </a:ext>
                  </a:extLst>
                </a:gridCol>
                <a:gridCol w="1265381">
                  <a:extLst>
                    <a:ext uri="{9D8B030D-6E8A-4147-A177-3AD203B41FA5}">
                      <a16:colId xmlns:a16="http://schemas.microsoft.com/office/drawing/2014/main" val="1248063818"/>
                    </a:ext>
                  </a:extLst>
                </a:gridCol>
                <a:gridCol w="1588654">
                  <a:extLst>
                    <a:ext uri="{9D8B030D-6E8A-4147-A177-3AD203B41FA5}">
                      <a16:colId xmlns:a16="http://schemas.microsoft.com/office/drawing/2014/main" val="1340481160"/>
                    </a:ext>
                  </a:extLst>
                </a:gridCol>
              </a:tblGrid>
              <a:tr h="370997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VAL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994840"/>
                  </a:ext>
                </a:extLst>
              </a:tr>
              <a:tr h="1935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8,36%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8,64%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7,24%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24,23%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18461"/>
                  </a:ext>
                </a:extLst>
              </a:tr>
              <a:tr h="1935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Peticiones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14,21%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30,36%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46,80%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214635"/>
                  </a:ext>
                </a:extLst>
              </a:tr>
              <a:tr h="1935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Quejas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4,74%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6,41%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2,51%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13,65%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062298"/>
                  </a:ext>
                </a:extLst>
              </a:tr>
              <a:tr h="1935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Reclamos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1,67%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709555"/>
                  </a:ext>
                </a:extLst>
              </a:tr>
              <a:tr h="1935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Sugerencias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1,67%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11,70%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13,65%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61574"/>
                  </a:ext>
                </a:extLst>
              </a:tr>
              <a:tr h="20162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29,53%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57,94%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12,53%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590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42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 de la población ante la radicación de incidencias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23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EF8DE5-075D-4058-864E-7D877161FFFF}"/>
              </a:ext>
            </a:extLst>
          </p:cNvPr>
          <p:cNvSpPr txBox="1"/>
          <p:nvPr/>
        </p:nvSpPr>
        <p:spPr>
          <a:xfrm>
            <a:off x="295388" y="1034317"/>
            <a:ext cx="9984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de las incidencias de acuerdo con el rol que cumple la persona en la institución.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EEBEC6-04FD-4114-B41D-8DE794F6DB32}"/>
              </a:ext>
            </a:extLst>
          </p:cNvPr>
          <p:cNvSpPr txBox="1"/>
          <p:nvPr/>
        </p:nvSpPr>
        <p:spPr>
          <a:xfrm>
            <a:off x="295388" y="5550971"/>
            <a:ext cx="1097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registradas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trimestre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año 2024 provienen de los estudiantes, 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72,42%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 presentadas. Es importante tener en cuenta que este resultado es relativo, ya que la mayor parte de la población institucional corresponde a los estudiantes.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AE440-3F4D-47E9-9F2B-0D53CF3B3353}"/>
              </a:ext>
            </a:extLst>
          </p:cNvPr>
          <p:cNvSpPr txBox="1"/>
          <p:nvPr/>
        </p:nvSpPr>
        <p:spPr>
          <a:xfrm>
            <a:off x="6714662" y="1988424"/>
            <a:ext cx="402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#6 Tipo de solicitante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532178"/>
              </p:ext>
            </p:extLst>
          </p:nvPr>
        </p:nvGraphicFramePr>
        <p:xfrm>
          <a:off x="418522" y="2528629"/>
          <a:ext cx="4652241" cy="2606895"/>
        </p:xfrm>
        <a:graphic>
          <a:graphicData uri="http://schemas.openxmlformats.org/drawingml/2006/table">
            <a:tbl>
              <a:tblPr/>
              <a:tblGrid>
                <a:gridCol w="1857488">
                  <a:extLst>
                    <a:ext uri="{9D8B030D-6E8A-4147-A177-3AD203B41FA5}">
                      <a16:colId xmlns:a16="http://schemas.microsoft.com/office/drawing/2014/main" val="1191793956"/>
                    </a:ext>
                  </a:extLst>
                </a:gridCol>
                <a:gridCol w="1567788">
                  <a:extLst>
                    <a:ext uri="{9D8B030D-6E8A-4147-A177-3AD203B41FA5}">
                      <a16:colId xmlns:a16="http://schemas.microsoft.com/office/drawing/2014/main" val="3665721795"/>
                    </a:ext>
                  </a:extLst>
                </a:gridCol>
                <a:gridCol w="1226965">
                  <a:extLst>
                    <a:ext uri="{9D8B030D-6E8A-4147-A177-3AD203B41FA5}">
                      <a16:colId xmlns:a16="http://schemas.microsoft.com/office/drawing/2014/main" val="567383927"/>
                    </a:ext>
                  </a:extLst>
                </a:gridCol>
              </a:tblGrid>
              <a:tr h="84054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N° de incidencias presentadas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028251"/>
                  </a:ext>
                </a:extLst>
              </a:tr>
              <a:tr h="2923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72,42%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66508"/>
                  </a:ext>
                </a:extLst>
              </a:tr>
              <a:tr h="2923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Funcionario 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12,26%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23674"/>
                  </a:ext>
                </a:extLst>
              </a:tr>
              <a:tr h="2923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Egresado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6,41%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820224"/>
                  </a:ext>
                </a:extLst>
              </a:tr>
              <a:tr h="2923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Externo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6,13%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676748"/>
                  </a:ext>
                </a:extLst>
              </a:tr>
              <a:tr h="2923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Proveedor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406526"/>
                  </a:ext>
                </a:extLst>
              </a:tr>
              <a:tr h="30454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Otros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1,95%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61852"/>
                  </a:ext>
                </a:extLst>
              </a:tr>
            </a:tbl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2848307"/>
              </p:ext>
            </p:extLst>
          </p:nvPr>
        </p:nvGraphicFramePr>
        <p:xfrm>
          <a:off x="5547509" y="2528629"/>
          <a:ext cx="572192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914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con mayor recurrencia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53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89339" y="769204"/>
            <a:ext cx="1167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0D3C35-BFED-4475-9AAA-BBE5BF2CF5C6}"/>
              </a:ext>
            </a:extLst>
          </p:cNvPr>
          <p:cNvSpPr txBox="1"/>
          <p:nvPr/>
        </p:nvSpPr>
        <p:spPr>
          <a:xfrm>
            <a:off x="390638" y="1339117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Naturaleza de la incidencia presentada.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DF2391-296A-4422-9B36-F7B563B68464}"/>
              </a:ext>
            </a:extLst>
          </p:cNvPr>
          <p:cNvSpPr txBox="1"/>
          <p:nvPr/>
        </p:nvSpPr>
        <p:spPr>
          <a:xfrm>
            <a:off x="389339" y="5399727"/>
            <a:ext cx="110914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64,07%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todas las incidencias documentadas están relacionadas con los productos y/o servicios ofrecidos en ámbitos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infraestructura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académicos.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35,93%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restante aborda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aspectos administrativos, temas institucionales, jurídicos y legales, centro de conciliación, entre otros. </a:t>
            </a:r>
            <a:endParaRPr kumimoji="0" lang="es-MX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5D30BE-E254-4DE3-A086-CBAF0A2B9878}"/>
              </a:ext>
            </a:extLst>
          </p:cNvPr>
          <p:cNvSpPr txBox="1"/>
          <p:nvPr/>
        </p:nvSpPr>
        <p:spPr>
          <a:xfrm>
            <a:off x="6853697" y="1813029"/>
            <a:ext cx="3996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#7 Producto y/o servicio.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40863"/>
              </p:ext>
            </p:extLst>
          </p:nvPr>
        </p:nvGraphicFramePr>
        <p:xfrm>
          <a:off x="509153" y="2163831"/>
          <a:ext cx="4912591" cy="3016061"/>
        </p:xfrm>
        <a:graphic>
          <a:graphicData uri="http://schemas.openxmlformats.org/drawingml/2006/table">
            <a:tbl>
              <a:tblPr/>
              <a:tblGrid>
                <a:gridCol w="2110106">
                  <a:extLst>
                    <a:ext uri="{9D8B030D-6E8A-4147-A177-3AD203B41FA5}">
                      <a16:colId xmlns:a16="http://schemas.microsoft.com/office/drawing/2014/main" val="3798047516"/>
                    </a:ext>
                  </a:extLst>
                </a:gridCol>
                <a:gridCol w="1516639">
                  <a:extLst>
                    <a:ext uri="{9D8B030D-6E8A-4147-A177-3AD203B41FA5}">
                      <a16:colId xmlns:a16="http://schemas.microsoft.com/office/drawing/2014/main" val="3453228222"/>
                    </a:ext>
                  </a:extLst>
                </a:gridCol>
                <a:gridCol w="1285846">
                  <a:extLst>
                    <a:ext uri="{9D8B030D-6E8A-4147-A177-3AD203B41FA5}">
                      <a16:colId xmlns:a16="http://schemas.microsoft.com/office/drawing/2014/main" val="57158775"/>
                    </a:ext>
                  </a:extLst>
                </a:gridCol>
              </a:tblGrid>
              <a:tr h="72765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N° de incidencias presentadas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530107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Académicos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25,35%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106353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Administrativos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16,16%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320473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Consultoría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567256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Infraestructura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38,72%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198115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Institucionales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0,84%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157768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Jurídico y Legal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804953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Tecnológicos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2,79%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207871"/>
                  </a:ext>
                </a:extLst>
              </a:tr>
              <a:tr h="253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Otro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9,47%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067798"/>
                  </a:ext>
                </a:extLst>
              </a:tr>
              <a:tr h="26364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5,85%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78850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144225"/>
              </p:ext>
            </p:extLst>
          </p:nvPr>
        </p:nvGraphicFramePr>
        <p:xfrm>
          <a:off x="5997029" y="2223116"/>
          <a:ext cx="5483771" cy="2956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544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36526" y="4304663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97EE8-3C19-4E6A-B568-8F265CA75A4B}"/>
              </a:ext>
            </a:extLst>
          </p:cNvPr>
          <p:cNvSpPr txBox="1"/>
          <p:nvPr/>
        </p:nvSpPr>
        <p:spPr>
          <a:xfrm>
            <a:off x="2659488" y="1931519"/>
            <a:ext cx="6938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con mayor recurrencia de incidencias.</a:t>
            </a:r>
          </a:p>
        </p:txBody>
      </p:sp>
    </p:spTree>
    <p:extLst>
      <p:ext uri="{BB962C8B-B14F-4D97-AF65-F5344CB8AC3E}">
        <p14:creationId xmlns:p14="http://schemas.microsoft.com/office/powerpoint/2010/main" val="3919082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53024" y="858103"/>
            <a:ext cx="10979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de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incidencias, distribución ABC.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370629"/>
              </p:ext>
            </p:extLst>
          </p:nvPr>
        </p:nvGraphicFramePr>
        <p:xfrm>
          <a:off x="2216727" y="1644072"/>
          <a:ext cx="6464433" cy="4759545"/>
        </p:xfrm>
        <a:graphic>
          <a:graphicData uri="http://schemas.openxmlformats.org/drawingml/2006/table">
            <a:tbl>
              <a:tblPr/>
              <a:tblGrid>
                <a:gridCol w="1476131">
                  <a:extLst>
                    <a:ext uri="{9D8B030D-6E8A-4147-A177-3AD203B41FA5}">
                      <a16:colId xmlns:a16="http://schemas.microsoft.com/office/drawing/2014/main" val="1187719659"/>
                    </a:ext>
                  </a:extLst>
                </a:gridCol>
                <a:gridCol w="1051956">
                  <a:extLst>
                    <a:ext uri="{9D8B030D-6E8A-4147-A177-3AD203B41FA5}">
                      <a16:colId xmlns:a16="http://schemas.microsoft.com/office/drawing/2014/main" val="3201101037"/>
                    </a:ext>
                  </a:extLst>
                </a:gridCol>
                <a:gridCol w="1357360">
                  <a:extLst>
                    <a:ext uri="{9D8B030D-6E8A-4147-A177-3AD203B41FA5}">
                      <a16:colId xmlns:a16="http://schemas.microsoft.com/office/drawing/2014/main" val="3135685982"/>
                    </a:ext>
                  </a:extLst>
                </a:gridCol>
                <a:gridCol w="1357360">
                  <a:extLst>
                    <a:ext uri="{9D8B030D-6E8A-4147-A177-3AD203B41FA5}">
                      <a16:colId xmlns:a16="http://schemas.microsoft.com/office/drawing/2014/main" val="1628522341"/>
                    </a:ext>
                  </a:extLst>
                </a:gridCol>
                <a:gridCol w="1221626">
                  <a:extLst>
                    <a:ext uri="{9D8B030D-6E8A-4147-A177-3AD203B41FA5}">
                      <a16:colId xmlns:a16="http://schemas.microsoft.com/office/drawing/2014/main" val="67426457"/>
                    </a:ext>
                  </a:extLst>
                </a:gridCol>
              </a:tblGrid>
              <a:tr h="2287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433563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Salas de descanso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931087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41,78%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497709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Aire acondicionado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956553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Firma de contrato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50,14%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478997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Certificados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54,04%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581275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Solicitud de nuevos recursos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57,10%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602238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Bebederos de agua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59,89%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787178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Ascensores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300614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Cafetería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64,90%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146211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67,13%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750840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parqueadero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69,36%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883847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109888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Deficiencia de profesores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975725"/>
                  </a:ext>
                </a:extLst>
              </a:tr>
              <a:tr h="1210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Horario de clases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74,09%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235817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Falencias en atención al cliente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75,21%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74116"/>
                  </a:ext>
                </a:extLst>
              </a:tr>
              <a:tr h="36322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76,32%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759493"/>
                  </a:ext>
                </a:extLst>
              </a:tr>
              <a:tr h="36322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Devolución de dinero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865324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Berlitz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77,99%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42696"/>
                  </a:ext>
                </a:extLst>
              </a:tr>
              <a:tr h="2421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de los profesores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172361"/>
                  </a:ext>
                </a:extLst>
              </a:tr>
              <a:tr h="25224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Limpieza de baños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79,67%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947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535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53024" y="858103"/>
            <a:ext cx="10979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de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incidencias, distribución ABC.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95840"/>
              </p:ext>
            </p:extLst>
          </p:nvPr>
        </p:nvGraphicFramePr>
        <p:xfrm>
          <a:off x="6201395" y="1567715"/>
          <a:ext cx="5253445" cy="4351331"/>
        </p:xfrm>
        <a:graphic>
          <a:graphicData uri="http://schemas.openxmlformats.org/drawingml/2006/table">
            <a:tbl>
              <a:tblPr/>
              <a:tblGrid>
                <a:gridCol w="1313362">
                  <a:extLst>
                    <a:ext uri="{9D8B030D-6E8A-4147-A177-3AD203B41FA5}">
                      <a16:colId xmlns:a16="http://schemas.microsoft.com/office/drawing/2014/main" val="38618164"/>
                    </a:ext>
                  </a:extLst>
                </a:gridCol>
                <a:gridCol w="885091">
                  <a:extLst>
                    <a:ext uri="{9D8B030D-6E8A-4147-A177-3AD203B41FA5}">
                      <a16:colId xmlns:a16="http://schemas.microsoft.com/office/drawing/2014/main" val="181479363"/>
                    </a:ext>
                  </a:extLst>
                </a:gridCol>
                <a:gridCol w="1142053">
                  <a:extLst>
                    <a:ext uri="{9D8B030D-6E8A-4147-A177-3AD203B41FA5}">
                      <a16:colId xmlns:a16="http://schemas.microsoft.com/office/drawing/2014/main" val="968886736"/>
                    </a:ext>
                  </a:extLst>
                </a:gridCol>
                <a:gridCol w="1027848">
                  <a:extLst>
                    <a:ext uri="{9D8B030D-6E8A-4147-A177-3AD203B41FA5}">
                      <a16:colId xmlns:a16="http://schemas.microsoft.com/office/drawing/2014/main" val="594434820"/>
                    </a:ext>
                  </a:extLst>
                </a:gridCol>
                <a:gridCol w="885091">
                  <a:extLst>
                    <a:ext uri="{9D8B030D-6E8A-4147-A177-3AD203B41FA5}">
                      <a16:colId xmlns:a16="http://schemas.microsoft.com/office/drawing/2014/main" val="3969785121"/>
                    </a:ext>
                  </a:extLst>
                </a:gridCol>
              </a:tblGrid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Examen de ingreso 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93,87%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262990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Estructura curricular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94,15%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714317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Facturación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94,43%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981656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Formatos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94,71%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743908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Flexibilidad académica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94,99%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026772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Fotos de grado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95,26%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024789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Gramilla de la cancha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95,54%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802909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Horas de bienestar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95,82%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324159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Implementación de duchas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96,10%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954060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Inicios de clases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96,38%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252623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Infraestructura de las instalaciones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96,66%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049280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Medios de pago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96,94%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809758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Modulos plataforma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97,21%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829749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Nómina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97,49%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042550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Normas de convivencia 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97,77%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967475"/>
                  </a:ext>
                </a:extLst>
              </a:tr>
              <a:tr h="2716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Precios tienda UDES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98,05%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217680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Programas Adobe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98,33%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983144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Pruebas Saber PRO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98,61%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639495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pagos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98,89%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97020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 de profesores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99,16%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38187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Sillas insuficientes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99,44%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76303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Tarjeta profesional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99,72%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419796"/>
                  </a:ext>
                </a:extLst>
              </a:tr>
              <a:tr h="27726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Incumplimiento de petición anterior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5658" marR="5658" marT="56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62980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945826"/>
              </p:ext>
            </p:extLst>
          </p:nvPr>
        </p:nvGraphicFramePr>
        <p:xfrm>
          <a:off x="230338" y="1565987"/>
          <a:ext cx="5848371" cy="4935679"/>
        </p:xfrm>
        <a:graphic>
          <a:graphicData uri="http://schemas.openxmlformats.org/drawingml/2006/table">
            <a:tbl>
              <a:tblPr/>
              <a:tblGrid>
                <a:gridCol w="1462091">
                  <a:extLst>
                    <a:ext uri="{9D8B030D-6E8A-4147-A177-3AD203B41FA5}">
                      <a16:colId xmlns:a16="http://schemas.microsoft.com/office/drawing/2014/main" val="1980898619"/>
                    </a:ext>
                  </a:extLst>
                </a:gridCol>
                <a:gridCol w="985324">
                  <a:extLst>
                    <a:ext uri="{9D8B030D-6E8A-4147-A177-3AD203B41FA5}">
                      <a16:colId xmlns:a16="http://schemas.microsoft.com/office/drawing/2014/main" val="4077473970"/>
                    </a:ext>
                  </a:extLst>
                </a:gridCol>
                <a:gridCol w="1271385">
                  <a:extLst>
                    <a:ext uri="{9D8B030D-6E8A-4147-A177-3AD203B41FA5}">
                      <a16:colId xmlns:a16="http://schemas.microsoft.com/office/drawing/2014/main" val="78771020"/>
                    </a:ext>
                  </a:extLst>
                </a:gridCol>
                <a:gridCol w="1144247">
                  <a:extLst>
                    <a:ext uri="{9D8B030D-6E8A-4147-A177-3AD203B41FA5}">
                      <a16:colId xmlns:a16="http://schemas.microsoft.com/office/drawing/2014/main" val="476249515"/>
                    </a:ext>
                  </a:extLst>
                </a:gridCol>
                <a:gridCol w="985324">
                  <a:extLst>
                    <a:ext uri="{9D8B030D-6E8A-4147-A177-3AD203B41FA5}">
                      <a16:colId xmlns:a16="http://schemas.microsoft.com/office/drawing/2014/main" val="2900160792"/>
                    </a:ext>
                  </a:extLst>
                </a:gridCol>
              </a:tblGrid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371543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Reintegro a la Universidad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80,50%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099791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Aplicativo Galileo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81,06%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892229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Carnet estudiantil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81,62%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97196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Clases virtuales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82,17%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590545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Conducta de funcionarios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82,73%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235335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Convenios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83,29%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064231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Distribución de salones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83,84%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66682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Espacios para actividades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84,40%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693408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 de salones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84,96%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843508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Homologación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85,52%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788849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Matrícula de cursos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86,07%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070796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Oferta de deportes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86,63%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489592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Problemas correo institucional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87,19%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932386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de grado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87,74%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564367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Prórrogas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88,30%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6921027"/>
                  </a:ext>
                </a:extLst>
              </a:tr>
              <a:tr h="2172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Información programa académico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88,86%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36151"/>
                  </a:ext>
                </a:extLst>
              </a:tr>
              <a:tr h="2172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programa académico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89,42%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895880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Acceso a la información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89,69%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141206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Acta de grado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89,97%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980362"/>
                  </a:ext>
                </a:extLst>
              </a:tr>
              <a:tr h="150879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Ambiente biblioteca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90,25%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894090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Asesorías académicas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90,53%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175954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Becas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90,81%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964956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Cancelación de cursos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91,09%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004703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Cobertura de excedentes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91,36%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975377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Congelación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91,64%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996211"/>
                  </a:ext>
                </a:extLst>
              </a:tr>
              <a:tr h="2172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Contenido mensajes de difusión 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91,92%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375985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Contratación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92,20%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337278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Descuento pronto pago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35785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Desconocimiento de servicios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92,76%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171774"/>
                  </a:ext>
                </a:extLst>
              </a:tr>
              <a:tr h="72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Diplomas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93,04%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570141"/>
                  </a:ext>
                </a:extLst>
              </a:tr>
              <a:tr h="2172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Divulgación de información incompleta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93,31%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6792463"/>
                  </a:ext>
                </a:extLst>
              </a:tr>
              <a:tr h="1448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Envío de documentos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93,59%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3018" marR="3018" marT="30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748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164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B48BD2-15E6-4B09-91D1-AACAB4A74341}"/>
              </a:ext>
            </a:extLst>
          </p:cNvPr>
          <p:cNvSpPr txBox="1"/>
          <p:nvPr/>
        </p:nvSpPr>
        <p:spPr>
          <a:xfrm>
            <a:off x="8098643" y="2441087"/>
            <a:ext cx="33992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2024, se observa que un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26,67%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temas de incidencias a nivel nacional abarcan el 80% de las situaciones tratadas.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destaca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importancia de un conjunto específico de asuntos que han captado la atención, resaltando su relevancia en la gestión y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incidentes.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EAFDE6-1B1F-4553-947C-557BEF86FF48}"/>
              </a:ext>
            </a:extLst>
          </p:cNvPr>
          <p:cNvSpPr txBox="1"/>
          <p:nvPr/>
        </p:nvSpPr>
        <p:spPr>
          <a:xfrm>
            <a:off x="1983381" y="6115050"/>
            <a:ext cx="4147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#8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kumimoji="0" lang="es-MX" sz="16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376021"/>
              </p:ext>
            </p:extLst>
          </p:nvPr>
        </p:nvGraphicFramePr>
        <p:xfrm>
          <a:off x="397329" y="1113064"/>
          <a:ext cx="7148780" cy="4687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346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911666"/>
            <a:ext cx="837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de PQRSF</a:t>
            </a:r>
          </a:p>
        </p:txBody>
      </p:sp>
    </p:spTree>
    <p:extLst>
      <p:ext uri="{BB962C8B-B14F-4D97-AF65-F5344CB8AC3E}">
        <p14:creationId xmlns:p14="http://schemas.microsoft.com/office/powerpoint/2010/main" val="3016304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7996312"/>
              </p:ext>
            </p:extLst>
          </p:nvPr>
        </p:nvGraphicFramePr>
        <p:xfrm>
          <a:off x="426018" y="908165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7791060" y="2919479"/>
            <a:ext cx="3452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dirty="0" smtClean="0">
                <a:latin typeface="Tahoma" panose="020B0604030504040204" pitchFamily="34" charset="0"/>
                <a:cs typeface="Tahoma" panose="020B0604030504040204" pitchFamily="34" charset="0"/>
              </a:rPr>
              <a:t>383-24 que no aplican</a:t>
            </a:r>
            <a:endParaRPr lang="en-US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978140" y="3381144"/>
            <a:ext cx="28935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dirty="0" smtClean="0">
                <a:latin typeface="Tahoma" panose="020B0604030504040204" pitchFamily="34" charset="0"/>
                <a:cs typeface="Tahoma" panose="020B0604030504040204" pitchFamily="34" charset="0"/>
              </a:rPr>
              <a:t>Total final:359 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86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446856" y="86825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#9 Estado de PQRSF </a:t>
            </a:r>
            <a:r>
              <a:rPr lang="es-MX" sz="2800" noProof="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530984"/>
              </p:ext>
            </p:extLst>
          </p:nvPr>
        </p:nvGraphicFramePr>
        <p:xfrm>
          <a:off x="446856" y="1506465"/>
          <a:ext cx="9380635" cy="477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7051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81" y="1047751"/>
            <a:ext cx="10278980" cy="476250"/>
          </a:xfrm>
        </p:spPr>
        <p:txBody>
          <a:bodyPr>
            <a:normAutofit/>
          </a:bodyPr>
          <a:lstStyle/>
          <a:p>
            <a:pPr algn="l"/>
            <a:r>
              <a:rPr lang="es-CO" sz="2800" b="0" dirty="0">
                <a:solidFill>
                  <a:schemeClr val="bg1">
                    <a:lumMod val="50000"/>
                  </a:schemeClr>
                </a:solidFill>
              </a:rPr>
              <a:t>Gráfico #10 PQRSF, pendientes por cerrar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660449" y="5435971"/>
            <a:ext cx="2687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16 incidencias 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por cerrar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11021" y="6037901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1 de julio del 2024 hasta el 30 de septiembre del 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432941"/>
              </p:ext>
            </p:extLst>
          </p:nvPr>
        </p:nvGraphicFramePr>
        <p:xfrm>
          <a:off x="2725882" y="1619621"/>
          <a:ext cx="6019800" cy="381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3052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67000" y="21152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s-CO" sz="36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80/20</a:t>
            </a:r>
          </a:p>
          <a:p>
            <a:pPr lvl="0" algn="ctr">
              <a:defRPr/>
            </a:pPr>
            <a:r>
              <a:rPr lang="es-CO" sz="36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trimestre 2024</a:t>
            </a:r>
            <a:endParaRPr lang="es-CO" sz="36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63A189-6609-4CC3-9799-28DECD7185D2}"/>
              </a:ext>
            </a:extLst>
          </p:cNvPr>
          <p:cNvSpPr txBox="1"/>
          <p:nvPr/>
        </p:nvSpPr>
        <p:spPr>
          <a:xfrm>
            <a:off x="1046720" y="3538262"/>
            <a:ext cx="998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Lugares donde se radican mayores incidencias</a:t>
            </a:r>
          </a:p>
        </p:txBody>
      </p:sp>
    </p:spTree>
    <p:extLst>
      <p:ext uri="{BB962C8B-B14F-4D97-AF65-F5344CB8AC3E}">
        <p14:creationId xmlns:p14="http://schemas.microsoft.com/office/powerpoint/2010/main" val="2343101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57400" y="895351"/>
            <a:ext cx="9886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2024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E223B6-3466-475B-9FE1-534838508E36}"/>
              </a:ext>
            </a:extLst>
          </p:cNvPr>
          <p:cNvSpPr txBox="1"/>
          <p:nvPr/>
        </p:nvSpPr>
        <p:spPr>
          <a:xfrm>
            <a:off x="1277504" y="2312128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#11 Incidencias recibidas de ciudades.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0998" y="4916342"/>
            <a:ext cx="54564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6,06 %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 los lugares (A),  a nivel de Colombia están ocupando el 80% de las incidencias presentadas en el trimestre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#3 del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año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significando que desde 2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ciudades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 municipios de los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33 reportados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son las que más han generado alguna PQRSF.</a:t>
            </a: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197708"/>
              </p:ext>
            </p:extLst>
          </p:nvPr>
        </p:nvGraphicFramePr>
        <p:xfrm>
          <a:off x="6244645" y="1527884"/>
          <a:ext cx="4875936" cy="4826728"/>
        </p:xfrm>
        <a:graphic>
          <a:graphicData uri="http://schemas.openxmlformats.org/drawingml/2006/table">
            <a:tbl>
              <a:tblPr/>
              <a:tblGrid>
                <a:gridCol w="1225434">
                  <a:extLst>
                    <a:ext uri="{9D8B030D-6E8A-4147-A177-3AD203B41FA5}">
                      <a16:colId xmlns:a16="http://schemas.microsoft.com/office/drawing/2014/main" val="3894969438"/>
                    </a:ext>
                  </a:extLst>
                </a:gridCol>
                <a:gridCol w="799757">
                  <a:extLst>
                    <a:ext uri="{9D8B030D-6E8A-4147-A177-3AD203B41FA5}">
                      <a16:colId xmlns:a16="http://schemas.microsoft.com/office/drawing/2014/main" val="3070389949"/>
                    </a:ext>
                  </a:extLst>
                </a:gridCol>
                <a:gridCol w="1173836">
                  <a:extLst>
                    <a:ext uri="{9D8B030D-6E8A-4147-A177-3AD203B41FA5}">
                      <a16:colId xmlns:a16="http://schemas.microsoft.com/office/drawing/2014/main" val="2746016755"/>
                    </a:ext>
                  </a:extLst>
                </a:gridCol>
                <a:gridCol w="877152">
                  <a:extLst>
                    <a:ext uri="{9D8B030D-6E8A-4147-A177-3AD203B41FA5}">
                      <a16:colId xmlns:a16="http://schemas.microsoft.com/office/drawing/2014/main" val="486651984"/>
                    </a:ext>
                  </a:extLst>
                </a:gridCol>
                <a:gridCol w="799757">
                  <a:extLst>
                    <a:ext uri="{9D8B030D-6E8A-4147-A177-3AD203B41FA5}">
                      <a16:colId xmlns:a16="http://schemas.microsoft.com/office/drawing/2014/main" val="1857781619"/>
                    </a:ext>
                  </a:extLst>
                </a:gridCol>
              </a:tblGrid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Valledupar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46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12,81%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86,63%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5011307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Floridablanca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1,67%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88,30%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711941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Los Patios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1,11%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89,42%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618422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Villa Del Rosario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1,11%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90,53%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591506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Barrancabermeja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0,84%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91,36%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637962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Bogota D.C.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91,92%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664304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Chiquinquira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92,48%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18364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Giron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93,04%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239467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Ocaña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93,59%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255489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Pivijay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0,56%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94,15%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615004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Aguachica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94,43%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058870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Acevedo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94,71%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418216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Anolaima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94,99%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492843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Arauca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95,26%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640996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Cartagena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95,54%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94017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Distraccion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95,82%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219933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Itagui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96,10%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470238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La Argentina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96,38%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565211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Magangue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96,66%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059289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Manizales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96,94%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81212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Pereira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97,21%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155402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Pasto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97,49%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841033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Piedecuesta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97,77%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564098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Puli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98,05%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733289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Popayan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98,33%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563890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Ragonvalia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98,61%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355880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Sabaneta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98,89%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335768"/>
                  </a:ext>
                </a:extLst>
              </a:tr>
              <a:tr h="28355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San Antonio Del Tachira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99,16%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663495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Santa Marta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99,44%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97786"/>
                  </a:ext>
                </a:extLst>
              </a:tr>
              <a:tr h="15122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Turbo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99,72%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070125"/>
                  </a:ext>
                </a:extLst>
              </a:tr>
              <a:tr h="157531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Villavicencio</a:t>
                      </a:r>
                    </a:p>
                  </a:txBody>
                  <a:tcPr marL="5681" marR="5681" marT="5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0,28%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100,00%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</a:t>
                      </a:r>
                    </a:p>
                  </a:txBody>
                  <a:tcPr marL="5681" marR="5681" marT="56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694894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874556"/>
              </p:ext>
            </p:extLst>
          </p:nvPr>
        </p:nvGraphicFramePr>
        <p:xfrm>
          <a:off x="380997" y="2712237"/>
          <a:ext cx="5243947" cy="197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15515"/>
              </p:ext>
            </p:extLst>
          </p:nvPr>
        </p:nvGraphicFramePr>
        <p:xfrm>
          <a:off x="674293" y="1428208"/>
          <a:ext cx="4869874" cy="716280"/>
        </p:xfrm>
        <a:graphic>
          <a:graphicData uri="http://schemas.openxmlformats.org/drawingml/2006/table">
            <a:tbl>
              <a:tblPr/>
              <a:tblGrid>
                <a:gridCol w="1306887">
                  <a:extLst>
                    <a:ext uri="{9D8B030D-6E8A-4147-A177-3AD203B41FA5}">
                      <a16:colId xmlns:a16="http://schemas.microsoft.com/office/drawing/2014/main" val="1646433721"/>
                    </a:ext>
                  </a:extLst>
                </a:gridCol>
                <a:gridCol w="863620">
                  <a:extLst>
                    <a:ext uri="{9D8B030D-6E8A-4147-A177-3AD203B41FA5}">
                      <a16:colId xmlns:a16="http://schemas.microsoft.com/office/drawing/2014/main" val="2157585579"/>
                    </a:ext>
                  </a:extLst>
                </a:gridCol>
                <a:gridCol w="910995">
                  <a:extLst>
                    <a:ext uri="{9D8B030D-6E8A-4147-A177-3AD203B41FA5}">
                      <a16:colId xmlns:a16="http://schemas.microsoft.com/office/drawing/2014/main" val="2007643888"/>
                    </a:ext>
                  </a:extLst>
                </a:gridCol>
                <a:gridCol w="935456">
                  <a:extLst>
                    <a:ext uri="{9D8B030D-6E8A-4147-A177-3AD203B41FA5}">
                      <a16:colId xmlns:a16="http://schemas.microsoft.com/office/drawing/2014/main" val="3288963300"/>
                    </a:ext>
                  </a:extLst>
                </a:gridCol>
                <a:gridCol w="852916">
                  <a:extLst>
                    <a:ext uri="{9D8B030D-6E8A-4147-A177-3AD203B41FA5}">
                      <a16:colId xmlns:a16="http://schemas.microsoft.com/office/drawing/2014/main" val="117144395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Ciudad o municipio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 - 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5609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Cucuta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58,50%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58,50%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0293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Bucaramanga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15,32%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73,82%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72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268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 smtClean="0"/>
              <a:t>Trimestre # </a:t>
            </a:r>
            <a:r>
              <a:rPr lang="es-CO" sz="3200" dirty="0"/>
              <a:t>3</a:t>
            </a:r>
            <a:r>
              <a:rPr lang="es-CO" sz="3200" dirty="0" smtClean="0"/>
              <a:t> del 2023 vs Trimestre # 3 del 2024 </a:t>
            </a:r>
            <a:r>
              <a:rPr lang="es-CO" sz="3200" dirty="0"/>
              <a:t>PQRSF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532" y="2358275"/>
            <a:ext cx="5331577" cy="309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9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52450" y="722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#12 PQRSF, Comparación de incidencias por trimestres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636053"/>
              </p:ext>
            </p:extLst>
          </p:nvPr>
        </p:nvGraphicFramePr>
        <p:xfrm>
          <a:off x="552450" y="1764145"/>
          <a:ext cx="10715914" cy="445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2482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/>
              <a:t>Comparación </a:t>
            </a:r>
            <a:r>
              <a:rPr lang="es-CO" sz="3200" dirty="0" smtClean="0"/>
              <a:t>trimestre 2 del 2024 vs trimestre 3 del año 2024 </a:t>
            </a:r>
            <a:r>
              <a:rPr lang="es-CO" sz="3200" dirty="0"/>
              <a:t>PQRSF </a:t>
            </a:r>
            <a:br>
              <a:rPr lang="es-CO" sz="3200" dirty="0"/>
            </a:b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879" y="2330566"/>
            <a:ext cx="5490883" cy="318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43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700" y="7167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#13 PQRSF, Comparación de incidencias por trimestres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440937"/>
              </p:ext>
            </p:extLst>
          </p:nvPr>
        </p:nvGraphicFramePr>
        <p:xfrm>
          <a:off x="1278369" y="1940709"/>
          <a:ext cx="9324975" cy="4173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1221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16627" y="1951949"/>
            <a:ext cx="73587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de PQRSF por procesos y/o subprocesos del SGC-VAF y otros.</a:t>
            </a:r>
          </a:p>
        </p:txBody>
      </p:sp>
    </p:spTree>
    <p:extLst>
      <p:ext uri="{BB962C8B-B14F-4D97-AF65-F5344CB8AC3E}">
        <p14:creationId xmlns:p14="http://schemas.microsoft.com/office/powerpoint/2010/main" val="1729513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/>
              <a:t>Peticiones 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314498" y="569389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Peticiones 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38907"/>
              </p:ext>
            </p:extLst>
          </p:nvPr>
        </p:nvGraphicFramePr>
        <p:xfrm>
          <a:off x="4729018" y="1635678"/>
          <a:ext cx="6828559" cy="3907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607129"/>
              </p:ext>
            </p:extLst>
          </p:nvPr>
        </p:nvGraphicFramePr>
        <p:xfrm>
          <a:off x="516729" y="1838405"/>
          <a:ext cx="4064001" cy="3705216"/>
        </p:xfrm>
        <a:graphic>
          <a:graphicData uri="http://schemas.openxmlformats.org/drawingml/2006/table">
            <a:tbl>
              <a:tblPr/>
              <a:tblGrid>
                <a:gridCol w="1921581">
                  <a:extLst>
                    <a:ext uri="{9D8B030D-6E8A-4147-A177-3AD203B41FA5}">
                      <a16:colId xmlns:a16="http://schemas.microsoft.com/office/drawing/2014/main" val="3445341989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711255519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3183161315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1831476871"/>
                    </a:ext>
                  </a:extLst>
                </a:gridCol>
              </a:tblGrid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PETICIONES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96745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786444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944453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443435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406761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073139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164243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Financiera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333092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166892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248020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15788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Mercadeo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452355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324498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7880359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Secretaría General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417455"/>
                  </a:ext>
                </a:extLst>
              </a:tr>
              <a:tr h="21742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511005"/>
                  </a:ext>
                </a:extLst>
              </a:tr>
              <a:tr h="2264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277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653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Quejas </a:t>
            </a:r>
            <a:r>
              <a:rPr lang="es-CO" dirty="0"/>
              <a:t>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05691" y="5400761"/>
            <a:ext cx="11000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Quejas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20496"/>
              </p:ext>
            </p:extLst>
          </p:nvPr>
        </p:nvGraphicFramePr>
        <p:xfrm>
          <a:off x="5190836" y="1838403"/>
          <a:ext cx="6315364" cy="345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580041"/>
              </p:ext>
            </p:extLst>
          </p:nvPr>
        </p:nvGraphicFramePr>
        <p:xfrm>
          <a:off x="505691" y="1838403"/>
          <a:ext cx="4454237" cy="3562357"/>
        </p:xfrm>
        <a:graphic>
          <a:graphicData uri="http://schemas.openxmlformats.org/drawingml/2006/table">
            <a:tbl>
              <a:tblPr/>
              <a:tblGrid>
                <a:gridCol w="2106095">
                  <a:extLst>
                    <a:ext uri="{9D8B030D-6E8A-4147-A177-3AD203B41FA5}">
                      <a16:colId xmlns:a16="http://schemas.microsoft.com/office/drawing/2014/main" val="3653539154"/>
                    </a:ext>
                  </a:extLst>
                </a:gridCol>
                <a:gridCol w="782714">
                  <a:extLst>
                    <a:ext uri="{9D8B030D-6E8A-4147-A177-3AD203B41FA5}">
                      <a16:colId xmlns:a16="http://schemas.microsoft.com/office/drawing/2014/main" val="2508469815"/>
                    </a:ext>
                  </a:extLst>
                </a:gridCol>
                <a:gridCol w="782714">
                  <a:extLst>
                    <a:ext uri="{9D8B030D-6E8A-4147-A177-3AD203B41FA5}">
                      <a16:colId xmlns:a16="http://schemas.microsoft.com/office/drawing/2014/main" val="1387036632"/>
                    </a:ext>
                  </a:extLst>
                </a:gridCol>
                <a:gridCol w="782714">
                  <a:extLst>
                    <a:ext uri="{9D8B030D-6E8A-4147-A177-3AD203B41FA5}">
                      <a16:colId xmlns:a16="http://schemas.microsoft.com/office/drawing/2014/main" val="2339295995"/>
                    </a:ext>
                  </a:extLst>
                </a:gridCol>
              </a:tblGrid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QUEJAS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60401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24529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227565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301487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947196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447248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Continua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060190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Administrativa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83656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Financiera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135930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26262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87226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267142"/>
                  </a:ext>
                </a:extLst>
              </a:tr>
              <a:tr h="25369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354750"/>
                  </a:ext>
                </a:extLst>
              </a:tr>
              <a:tr h="264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Tesorería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802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645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Reclamos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840" y="537172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Reclamos presentados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829319"/>
              </p:ext>
            </p:extLst>
          </p:nvPr>
        </p:nvGraphicFramePr>
        <p:xfrm>
          <a:off x="711199" y="1935004"/>
          <a:ext cx="4405747" cy="1546860"/>
        </p:xfrm>
        <a:graphic>
          <a:graphicData uri="http://schemas.openxmlformats.org/drawingml/2006/table">
            <a:tbl>
              <a:tblPr/>
              <a:tblGrid>
                <a:gridCol w="2083168">
                  <a:extLst>
                    <a:ext uri="{9D8B030D-6E8A-4147-A177-3AD203B41FA5}">
                      <a16:colId xmlns:a16="http://schemas.microsoft.com/office/drawing/2014/main" val="939110901"/>
                    </a:ext>
                  </a:extLst>
                </a:gridCol>
                <a:gridCol w="774193">
                  <a:extLst>
                    <a:ext uri="{9D8B030D-6E8A-4147-A177-3AD203B41FA5}">
                      <a16:colId xmlns:a16="http://schemas.microsoft.com/office/drawing/2014/main" val="2229263697"/>
                    </a:ext>
                  </a:extLst>
                </a:gridCol>
                <a:gridCol w="774193">
                  <a:extLst>
                    <a:ext uri="{9D8B030D-6E8A-4147-A177-3AD203B41FA5}">
                      <a16:colId xmlns:a16="http://schemas.microsoft.com/office/drawing/2014/main" val="1539272341"/>
                    </a:ext>
                  </a:extLst>
                </a:gridCol>
                <a:gridCol w="774193">
                  <a:extLst>
                    <a:ext uri="{9D8B030D-6E8A-4147-A177-3AD203B41FA5}">
                      <a16:colId xmlns:a16="http://schemas.microsoft.com/office/drawing/2014/main" val="6569951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RECLAMOS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601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7757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778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604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8410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573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371182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111708"/>
              </p:ext>
            </p:extLst>
          </p:nvPr>
        </p:nvGraphicFramePr>
        <p:xfrm>
          <a:off x="5597237" y="1666956"/>
          <a:ext cx="5244548" cy="3514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3557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Sugerencias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49348" y="5320144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021724"/>
              </p:ext>
            </p:extLst>
          </p:nvPr>
        </p:nvGraphicFramePr>
        <p:xfrm>
          <a:off x="858981" y="2029215"/>
          <a:ext cx="4064001" cy="1714500"/>
        </p:xfrm>
        <a:graphic>
          <a:graphicData uri="http://schemas.openxmlformats.org/drawingml/2006/table">
            <a:tbl>
              <a:tblPr/>
              <a:tblGrid>
                <a:gridCol w="1921581">
                  <a:extLst>
                    <a:ext uri="{9D8B030D-6E8A-4147-A177-3AD203B41FA5}">
                      <a16:colId xmlns:a16="http://schemas.microsoft.com/office/drawing/2014/main" val="1804478149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4193954418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3905477025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389647912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SUGERENCIAS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004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4635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2517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3004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8304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9104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5507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Servicio a Usuario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6433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34132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934170"/>
              </p:ext>
            </p:extLst>
          </p:nvPr>
        </p:nvGraphicFramePr>
        <p:xfrm>
          <a:off x="5449455" y="1955799"/>
          <a:ext cx="5421745" cy="3364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4841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Felicitaciones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715320"/>
              </p:ext>
            </p:extLst>
          </p:nvPr>
        </p:nvGraphicFramePr>
        <p:xfrm>
          <a:off x="1025235" y="1977491"/>
          <a:ext cx="4064001" cy="2385060"/>
        </p:xfrm>
        <a:graphic>
          <a:graphicData uri="http://schemas.openxmlformats.org/drawingml/2006/table">
            <a:tbl>
              <a:tblPr/>
              <a:tblGrid>
                <a:gridCol w="1921581">
                  <a:extLst>
                    <a:ext uri="{9D8B030D-6E8A-4147-A177-3AD203B41FA5}">
                      <a16:colId xmlns:a16="http://schemas.microsoft.com/office/drawing/2014/main" val="2808371319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3560398077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2862659942"/>
                    </a:ext>
                  </a:extLst>
                </a:gridCol>
                <a:gridCol w="714140">
                  <a:extLst>
                    <a:ext uri="{9D8B030D-6E8A-4147-A177-3AD203B41FA5}">
                      <a16:colId xmlns:a16="http://schemas.microsoft.com/office/drawing/2014/main" val="243246608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FELICITACIONES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661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784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2103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Bienestar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8132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8504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Consultorio Jurídico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0439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Enseñanza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0393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8568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1137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252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8946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1649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57294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597906"/>
              </p:ext>
            </p:extLst>
          </p:nvPr>
        </p:nvGraphicFramePr>
        <p:xfrm>
          <a:off x="5523345" y="1857418"/>
          <a:ext cx="5606473" cy="3518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5536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2282564" y="1460423"/>
            <a:ext cx="83739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80/20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presentadas a los procesos y/o subprocesos.</a:t>
            </a:r>
            <a:endParaRPr kumimoji="0" lang="es-CO" sz="6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58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09575" y="5917884"/>
            <a:ext cx="1093469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procesos y/o subprocesos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Conciliación, CVUDES,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Secretaría General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Bienestar Institucional, Enseñanza, Consultorio Jurídico,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Educación Continua, Enseñanza, y las que aún no han sido asignadas, no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contemplados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alcance del Sistema de Gestión de Calidad (SGC-VAF), por lo que no son consideradas en este contexto.</a:t>
            </a:r>
            <a:endParaRPr lang="es-MX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136577" y="730896"/>
            <a:ext cx="1480693" cy="4244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100" dirty="0" smtClean="0"/>
              <a:t>TABLA GENERAL</a:t>
            </a:r>
            <a:endParaRPr lang="es-CO" sz="1100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357474"/>
              </p:ext>
            </p:extLst>
          </p:nvPr>
        </p:nvGraphicFramePr>
        <p:xfrm>
          <a:off x="268054" y="1068248"/>
          <a:ext cx="5698637" cy="4351327"/>
        </p:xfrm>
        <a:graphic>
          <a:graphicData uri="http://schemas.openxmlformats.org/drawingml/2006/table">
            <a:tbl>
              <a:tblPr/>
              <a:tblGrid>
                <a:gridCol w="2589283">
                  <a:extLst>
                    <a:ext uri="{9D8B030D-6E8A-4147-A177-3AD203B41FA5}">
                      <a16:colId xmlns:a16="http://schemas.microsoft.com/office/drawing/2014/main" val="1940251983"/>
                    </a:ext>
                  </a:extLst>
                </a:gridCol>
                <a:gridCol w="708180">
                  <a:extLst>
                    <a:ext uri="{9D8B030D-6E8A-4147-A177-3AD203B41FA5}">
                      <a16:colId xmlns:a16="http://schemas.microsoft.com/office/drawing/2014/main" val="626767248"/>
                    </a:ext>
                  </a:extLst>
                </a:gridCol>
                <a:gridCol w="1029074">
                  <a:extLst>
                    <a:ext uri="{9D8B030D-6E8A-4147-A177-3AD203B41FA5}">
                      <a16:colId xmlns:a16="http://schemas.microsoft.com/office/drawing/2014/main" val="1622534579"/>
                    </a:ext>
                  </a:extLst>
                </a:gridCol>
                <a:gridCol w="686050">
                  <a:extLst>
                    <a:ext uri="{9D8B030D-6E8A-4147-A177-3AD203B41FA5}">
                      <a16:colId xmlns:a16="http://schemas.microsoft.com/office/drawing/2014/main" val="1464033902"/>
                    </a:ext>
                  </a:extLst>
                </a:gridCol>
                <a:gridCol w="686050">
                  <a:extLst>
                    <a:ext uri="{9D8B030D-6E8A-4147-A177-3AD203B41FA5}">
                      <a16:colId xmlns:a16="http://schemas.microsoft.com/office/drawing/2014/main" val="3435979710"/>
                    </a:ext>
                  </a:extLst>
                </a:gridCol>
              </a:tblGrid>
              <a:tr h="34755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y/o subproceso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699184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22,28%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22,28%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946801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Sugerencias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6,96%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29,25%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034014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Felicitaciones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35,65%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721702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 Felicitaciones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5,01%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40,67%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293917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45,68%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40655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433536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3,90%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53,76%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95502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56,82%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105239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59,61%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1125181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512987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63,79%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281889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65,74%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633330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Felicitaciones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67,41%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166972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68,80%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517931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70,19%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05481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 Sugerencias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71,59%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095453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72,70%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506190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869323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Quejas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74,93%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547797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Sugerencias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76,04%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487612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Sugerencias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472438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78,27%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801285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79,11%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251676"/>
                  </a:ext>
                </a:extLst>
              </a:tr>
              <a:tr h="16682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79,94%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458698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939204"/>
              </p:ext>
            </p:extLst>
          </p:nvPr>
        </p:nvGraphicFramePr>
        <p:xfrm>
          <a:off x="6125151" y="1046605"/>
          <a:ext cx="5219123" cy="4846320"/>
        </p:xfrm>
        <a:graphic>
          <a:graphicData uri="http://schemas.openxmlformats.org/drawingml/2006/table">
            <a:tbl>
              <a:tblPr/>
              <a:tblGrid>
                <a:gridCol w="2371407">
                  <a:extLst>
                    <a:ext uri="{9D8B030D-6E8A-4147-A177-3AD203B41FA5}">
                      <a16:colId xmlns:a16="http://schemas.microsoft.com/office/drawing/2014/main" val="475301111"/>
                    </a:ext>
                  </a:extLst>
                </a:gridCol>
                <a:gridCol w="648590">
                  <a:extLst>
                    <a:ext uri="{9D8B030D-6E8A-4147-A177-3AD203B41FA5}">
                      <a16:colId xmlns:a16="http://schemas.microsoft.com/office/drawing/2014/main" val="1142094707"/>
                    </a:ext>
                  </a:extLst>
                </a:gridCol>
                <a:gridCol w="942482">
                  <a:extLst>
                    <a:ext uri="{9D8B030D-6E8A-4147-A177-3AD203B41FA5}">
                      <a16:colId xmlns:a16="http://schemas.microsoft.com/office/drawing/2014/main" val="2977558744"/>
                    </a:ext>
                  </a:extLst>
                </a:gridCol>
                <a:gridCol w="628322">
                  <a:extLst>
                    <a:ext uri="{9D8B030D-6E8A-4147-A177-3AD203B41FA5}">
                      <a16:colId xmlns:a16="http://schemas.microsoft.com/office/drawing/2014/main" val="2730944517"/>
                    </a:ext>
                  </a:extLst>
                </a:gridCol>
                <a:gridCol w="628322">
                  <a:extLst>
                    <a:ext uri="{9D8B030D-6E8A-4147-A177-3AD203B41FA5}">
                      <a16:colId xmlns:a16="http://schemas.microsoft.com/office/drawing/2014/main" val="123653725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60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Sugerencias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81,62%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5535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Sugerencias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82,45%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7476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Felicitaciones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9896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83,84%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0502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84,40%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855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84,96%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6265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85,52%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592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86,07%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0813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004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Sugerencias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7574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Felicitaciones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87,74%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9347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Felicitaciones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609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Felicitaciones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88,86%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3289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Felicitaciones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9350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89,97%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3884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Financiera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882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7111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Mercadeo Institucional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90,81%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0343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Secretaría General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91,09%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9058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91,36%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795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91,64%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0457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91,92%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23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091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09575" y="5917884"/>
            <a:ext cx="1093469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procesos y/o subprocesos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Conciliación, CVUDES,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Secretaría General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Bienestar Institucional, Enseñanza, Consultorio Jurídico,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Educación Continua, Enseñanza, y las que aún no han sido asignadas, no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contemplados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alcance del Sistema de Gestión de Calidad (SGC-VAF), por lo que no son consideradas en este contexto.</a:t>
            </a:r>
            <a:endParaRPr lang="es-MX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136577" y="730896"/>
            <a:ext cx="1480693" cy="4244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100" dirty="0" smtClean="0"/>
              <a:t>TABLA GENERAL</a:t>
            </a:r>
            <a:endParaRPr lang="es-CO" sz="11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646585"/>
              </p:ext>
            </p:extLst>
          </p:nvPr>
        </p:nvGraphicFramePr>
        <p:xfrm>
          <a:off x="3278188" y="1280677"/>
          <a:ext cx="5358534" cy="4351342"/>
        </p:xfrm>
        <a:graphic>
          <a:graphicData uri="http://schemas.openxmlformats.org/drawingml/2006/table">
            <a:tbl>
              <a:tblPr/>
              <a:tblGrid>
                <a:gridCol w="2434751">
                  <a:extLst>
                    <a:ext uri="{9D8B030D-6E8A-4147-A177-3AD203B41FA5}">
                      <a16:colId xmlns:a16="http://schemas.microsoft.com/office/drawing/2014/main" val="2586133622"/>
                    </a:ext>
                  </a:extLst>
                </a:gridCol>
                <a:gridCol w="665915">
                  <a:extLst>
                    <a:ext uri="{9D8B030D-6E8A-4147-A177-3AD203B41FA5}">
                      <a16:colId xmlns:a16="http://schemas.microsoft.com/office/drawing/2014/main" val="437933806"/>
                    </a:ext>
                  </a:extLst>
                </a:gridCol>
                <a:gridCol w="967658">
                  <a:extLst>
                    <a:ext uri="{9D8B030D-6E8A-4147-A177-3AD203B41FA5}">
                      <a16:colId xmlns:a16="http://schemas.microsoft.com/office/drawing/2014/main" val="401300521"/>
                    </a:ext>
                  </a:extLst>
                </a:gridCol>
                <a:gridCol w="645105">
                  <a:extLst>
                    <a:ext uri="{9D8B030D-6E8A-4147-A177-3AD203B41FA5}">
                      <a16:colId xmlns:a16="http://schemas.microsoft.com/office/drawing/2014/main" val="3114129896"/>
                    </a:ext>
                  </a:extLst>
                </a:gridCol>
                <a:gridCol w="645105">
                  <a:extLst>
                    <a:ext uri="{9D8B030D-6E8A-4147-A177-3AD203B41FA5}">
                      <a16:colId xmlns:a16="http://schemas.microsoft.com/office/drawing/2014/main" val="1049402146"/>
                    </a:ext>
                  </a:extLst>
                </a:gridCol>
              </a:tblGrid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Peticiones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92,20%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945554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 Peticiones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92,48%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630124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 Quejas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92,76%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771157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Quejas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93,04%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034394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Educación Continua Quejas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93,31%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053648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93,59%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031167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Tesorería Quejas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93,87%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273575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Quejas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94,15%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47215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Administrativa Quejas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94,43%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116789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 Quejas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94,71%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551136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94,99%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088629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Administrativa Quejas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95,26%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299433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Financiera Quejas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95,54%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766464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95,82%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365221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Tesorería Quejas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96,10%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394613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Reclamos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96,38%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395602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Reclamos BUC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96,66%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153768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Reclamos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96,94%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243628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Reclamos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97,21%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702258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Infraestructura Tecnológica Reclamos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97,49%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323007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Reclamos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97,77%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894402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Servicio a Usuario Sugerencias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98,05%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49403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Sugerencias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98,33%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622024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Sugerencias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98,61%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661487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Bienestar Institucional Felicitaciones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98,89%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578881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Consultorio Jurídico Felicitaciones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99,16%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652737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Enseñanza Felicitaciones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99,44%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271773"/>
                  </a:ext>
                </a:extLst>
              </a:tr>
              <a:tr h="14983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TIC Felicitaciones CUC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99,72%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601140"/>
                  </a:ext>
                </a:extLst>
              </a:tr>
              <a:tr h="15607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 Felicitaciones VAL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0,28%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238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108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14807" y="840252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545" y="1563610"/>
            <a:ext cx="4738255" cy="408312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</a:pPr>
            <a:r>
              <a:rPr lang="es-ES" sz="1400" dirty="0" smtClean="0"/>
              <a:t>Durante el </a:t>
            </a:r>
            <a:r>
              <a:rPr lang="es-ES" sz="1400" dirty="0" smtClean="0"/>
              <a:t>tercer </a:t>
            </a:r>
            <a:r>
              <a:rPr lang="es-ES" sz="1400" dirty="0" smtClean="0"/>
              <a:t>trimestre de 2024, aproximadamente el </a:t>
            </a:r>
            <a:r>
              <a:rPr lang="es-ES" sz="1400" dirty="0" smtClean="0"/>
              <a:t>49</a:t>
            </a:r>
            <a:r>
              <a:rPr lang="es-ES" sz="1400" dirty="0" smtClean="0"/>
              <a:t>,86% de todas las incidencias registradas se distribuyeron entre los siguientes procesos y subprocesos:</a:t>
            </a:r>
          </a:p>
          <a:p>
            <a:pPr algn="just">
              <a:lnSpc>
                <a:spcPct val="120000"/>
              </a:lnSpc>
            </a:pPr>
            <a:endParaRPr lang="es-ES" sz="500" dirty="0" smtClean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Logística Peticiones CUC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Logística Sugerencias CUC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CO" sz="1400" dirty="0" smtClean="0">
                <a:solidFill>
                  <a:srgbClr val="000000"/>
                </a:solidFill>
              </a:rPr>
              <a:t>Talento Humano Felicitaciones VAL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Centro de Conciliación Felicitaciones BUC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SGC VAF Felicitaciones CUC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Atención al Estudiante Peticiones BUC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</a:pPr>
            <a:endParaRPr lang="es-ES" sz="1400" dirty="0" smtClean="0">
              <a:solidFill>
                <a:srgbClr val="000000"/>
              </a:solidFill>
            </a:endParaRPr>
          </a:p>
          <a:p>
            <a:pPr fontAlgn="b">
              <a:lnSpc>
                <a:spcPct val="100000"/>
              </a:lnSpc>
              <a:spcBef>
                <a:spcPts val="0"/>
              </a:spcBef>
            </a:pPr>
            <a:r>
              <a:rPr lang="es-ES" sz="1400" dirty="0" smtClean="0"/>
              <a:t>Las incidencias en Logística se debieron principalmente a inconformidades con el parqueadero y solicitudes de espacios de descanso. En Talento Humano, las </a:t>
            </a:r>
            <a:r>
              <a:rPr lang="es-ES" sz="1400" dirty="0" smtClean="0"/>
              <a:t>felicitaciones</a:t>
            </a:r>
            <a:r>
              <a:rPr lang="es-ES" sz="1400" dirty="0" smtClean="0"/>
              <a:t> se originaron por temas contratación. Por su parte, las incidencias en </a:t>
            </a:r>
            <a:r>
              <a:rPr lang="es-ES" sz="1400" dirty="0" smtClean="0"/>
              <a:t>Atención al Estudiante, </a:t>
            </a:r>
            <a:r>
              <a:rPr lang="es-ES" sz="1400" dirty="0" smtClean="0"/>
              <a:t>se debieron diferentes temas como notas, certificados, matrículas, entre otros. En </a:t>
            </a:r>
            <a:r>
              <a:rPr lang="es-ES" sz="1400" dirty="0" smtClean="0"/>
              <a:t>Centro de Conciliación, las felicitaciones son por su buen servicio, al igual que en el SGC-VAF.</a:t>
            </a:r>
            <a:endParaRPr lang="es-ES" sz="1400" dirty="0" smtClean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617591"/>
              </p:ext>
            </p:extLst>
          </p:nvPr>
        </p:nvGraphicFramePr>
        <p:xfrm>
          <a:off x="368714" y="1428646"/>
          <a:ext cx="6077217" cy="4353056"/>
        </p:xfrm>
        <a:graphic>
          <a:graphicData uri="http://schemas.openxmlformats.org/drawingml/2006/table">
            <a:tbl>
              <a:tblPr/>
              <a:tblGrid>
                <a:gridCol w="2943849">
                  <a:extLst>
                    <a:ext uri="{9D8B030D-6E8A-4147-A177-3AD203B41FA5}">
                      <a16:colId xmlns:a16="http://schemas.microsoft.com/office/drawing/2014/main" val="1689067093"/>
                    </a:ext>
                  </a:extLst>
                </a:gridCol>
                <a:gridCol w="783342">
                  <a:extLst>
                    <a:ext uri="{9D8B030D-6E8A-4147-A177-3AD203B41FA5}">
                      <a16:colId xmlns:a16="http://schemas.microsoft.com/office/drawing/2014/main" val="1128780655"/>
                    </a:ext>
                  </a:extLst>
                </a:gridCol>
                <a:gridCol w="783342">
                  <a:extLst>
                    <a:ext uri="{9D8B030D-6E8A-4147-A177-3AD203B41FA5}">
                      <a16:colId xmlns:a16="http://schemas.microsoft.com/office/drawing/2014/main" val="1558444236"/>
                    </a:ext>
                  </a:extLst>
                </a:gridCol>
                <a:gridCol w="783342">
                  <a:extLst>
                    <a:ext uri="{9D8B030D-6E8A-4147-A177-3AD203B41FA5}">
                      <a16:colId xmlns:a16="http://schemas.microsoft.com/office/drawing/2014/main" val="3754819209"/>
                    </a:ext>
                  </a:extLst>
                </a:gridCol>
                <a:gridCol w="783342">
                  <a:extLst>
                    <a:ext uri="{9D8B030D-6E8A-4147-A177-3AD203B41FA5}">
                      <a16:colId xmlns:a16="http://schemas.microsoft.com/office/drawing/2014/main" val="3516057083"/>
                    </a:ext>
                  </a:extLst>
                </a:gridCol>
              </a:tblGrid>
              <a:tr h="34113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y/o subproceso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561517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Peticiones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22,28%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22,28%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39206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Sugerencias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6,96%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29,25%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998222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Felicitaciones VAL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35,65%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277078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45,68%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728505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52772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56,82%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500655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Peticiones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59,61%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45922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61,84%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060642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Peticiones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63,79%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150358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65,74%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5495255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Felicitaciones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67,41%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371411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68,80%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863499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70,19%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924443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Laboratorios Sugerencias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71,59%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408531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72,70%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701131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VAL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73,82%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912442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Quejas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74,93%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85100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Sugerencias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76,04%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924975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Sugerencias CUC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77,16%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958279"/>
                  </a:ext>
                </a:extLst>
              </a:tr>
              <a:tr h="18193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78,27%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012930"/>
                  </a:ext>
                </a:extLst>
              </a:tr>
              <a:tr h="18951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BUC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79,11%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770423"/>
                  </a:ext>
                </a:extLst>
              </a:tr>
              <a:tr h="18193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TABLA DEPURADA</a:t>
                      </a:r>
                    </a:p>
                  </a:txBody>
                  <a:tcPr marL="7581" marR="7581" marT="75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86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36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35931" y="1105067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297" y="2227323"/>
            <a:ext cx="5096980" cy="176847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s-ES" sz="1600" dirty="0"/>
              <a:t>La aplicación del principio 80/20 en la representación gráfica revela que el </a:t>
            </a:r>
            <a:r>
              <a:rPr lang="es-ES" sz="1600" dirty="0" smtClean="0"/>
              <a:t>31</a:t>
            </a:r>
            <a:r>
              <a:rPr lang="es-ES" sz="1600" dirty="0" smtClean="0"/>
              <a:t>,58% </a:t>
            </a:r>
            <a:r>
              <a:rPr lang="es-ES" sz="1600" dirty="0"/>
              <a:t>de las PQRSF constituye el 80% de las incidencias reportadas durante el </a:t>
            </a:r>
            <a:r>
              <a:rPr lang="es-ES" sz="1600" dirty="0" smtClean="0"/>
              <a:t>tercer </a:t>
            </a:r>
            <a:r>
              <a:rPr lang="es-ES" sz="1600" dirty="0" smtClean="0"/>
              <a:t>trimestre </a:t>
            </a:r>
            <a:r>
              <a:rPr lang="es-ES" sz="1600" dirty="0"/>
              <a:t>de 2024. Se realizó un recuento detallado de cada proceso y subproceso según su respectiva incidencia reportada.</a:t>
            </a:r>
            <a:endParaRPr lang="es-MX" sz="2400" dirty="0" smtClean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11421" y="5532437"/>
            <a:ext cx="8654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Pareto-Representación de procesos y/o subprocesos que más generaron incidencias en el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2024.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313055"/>
              </p:ext>
            </p:extLst>
          </p:nvPr>
        </p:nvGraphicFramePr>
        <p:xfrm>
          <a:off x="822779" y="4655127"/>
          <a:ext cx="5321300" cy="731520"/>
        </p:xfrm>
        <a:graphic>
          <a:graphicData uri="http://schemas.openxmlformats.org/drawingml/2006/table">
            <a:tbl>
              <a:tblPr/>
              <a:tblGrid>
                <a:gridCol w="787400">
                  <a:extLst>
                    <a:ext uri="{9D8B030D-6E8A-4147-A177-3AD203B41FA5}">
                      <a16:colId xmlns:a16="http://schemas.microsoft.com/office/drawing/2014/main" val="2386412938"/>
                    </a:ext>
                  </a:extLst>
                </a:gridCol>
                <a:gridCol w="2084366">
                  <a:extLst>
                    <a:ext uri="{9D8B030D-6E8A-4147-A177-3AD203B41FA5}">
                      <a16:colId xmlns:a16="http://schemas.microsoft.com/office/drawing/2014/main" val="836406357"/>
                    </a:ext>
                  </a:extLst>
                </a:gridCol>
                <a:gridCol w="1173019">
                  <a:extLst>
                    <a:ext uri="{9D8B030D-6E8A-4147-A177-3AD203B41FA5}">
                      <a16:colId xmlns:a16="http://schemas.microsoft.com/office/drawing/2014/main" val="1928340378"/>
                    </a:ext>
                  </a:extLst>
                </a:gridCol>
                <a:gridCol w="1276515">
                  <a:extLst>
                    <a:ext uri="{9D8B030D-6E8A-4147-A177-3AD203B41FA5}">
                      <a16:colId xmlns:a16="http://schemas.microsoft.com/office/drawing/2014/main" val="3771364282"/>
                    </a:ext>
                  </a:extLst>
                </a:gridCol>
              </a:tblGrid>
              <a:tr h="16103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0277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64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68,42%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736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103804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1106993" y="18162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96853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28542" y="855685"/>
            <a:ext cx="10278980" cy="850065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551A5"/>
                </a:solidFill>
              </a:rPr>
              <a:t>Otros</a:t>
            </a:r>
            <a:endParaRPr lang="es-419" sz="4000" b="1" dirty="0">
              <a:solidFill>
                <a:srgbClr val="FF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093919" y="2998033"/>
            <a:ext cx="1913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abeas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durante el periodo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Julio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Septiembre</a:t>
            </a:r>
            <a:endParaRPr lang="es-419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170718"/>
              </p:ext>
            </p:extLst>
          </p:nvPr>
        </p:nvGraphicFramePr>
        <p:xfrm>
          <a:off x="853748" y="1705750"/>
          <a:ext cx="7218837" cy="4351337"/>
        </p:xfrm>
        <a:graphic>
          <a:graphicData uri="http://schemas.openxmlformats.org/drawingml/2006/table">
            <a:tbl>
              <a:tblPr/>
              <a:tblGrid>
                <a:gridCol w="1438440">
                  <a:extLst>
                    <a:ext uri="{9D8B030D-6E8A-4147-A177-3AD203B41FA5}">
                      <a16:colId xmlns:a16="http://schemas.microsoft.com/office/drawing/2014/main" val="3184250610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1064679963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1390267910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1108065504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479101306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1934186010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4187803838"/>
                    </a:ext>
                  </a:extLst>
                </a:gridCol>
                <a:gridCol w="825771">
                  <a:extLst>
                    <a:ext uri="{9D8B030D-6E8A-4147-A177-3AD203B41FA5}">
                      <a16:colId xmlns:a16="http://schemas.microsoft.com/office/drawing/2014/main" val="75464588"/>
                    </a:ext>
                  </a:extLst>
                </a:gridCol>
              </a:tblGrid>
              <a:tr h="30103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Asunto comunicado 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05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Peticiones 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Quejas 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Consultas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Solicitud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Otros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87542"/>
                  </a:ext>
                </a:extLst>
              </a:tr>
              <a:tr h="691014">
                <a:tc>
                  <a:txBody>
                    <a:bodyPr/>
                    <a:lstStyle/>
                    <a:p>
                      <a:pPr algn="l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Confirmación recibo correo actualización Política de tratamiento de datos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649375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Protección de datos personales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229394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Orientaciones internas en manejo de datos personales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44207"/>
                  </a:ext>
                </a:extLst>
              </a:tr>
              <a:tr h="164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Asuntos Académicos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8088969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Orientación de atención tramite académico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160236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relacionadas con movilidad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12857"/>
                  </a:ext>
                </a:extLst>
              </a:tr>
              <a:tr h="164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Certificados laborales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294501"/>
                  </a:ext>
                </a:extLst>
              </a:tr>
              <a:tr h="164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Otros- sin mensaje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848933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Acciones administrativas de la Universidad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080642"/>
                  </a:ext>
                </a:extLst>
              </a:tr>
              <a:tr h="301036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Total, de comunicados recibidos y tramitados 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78047"/>
                  </a:ext>
                </a:extLst>
              </a:tr>
              <a:tr h="608914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Total, de comunicados recibidos y tramitados 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42" marR="6842" marT="6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955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4820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692652" y="930273"/>
            <a:ext cx="6959353" cy="27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#20 </a:t>
            </a: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incidencias presentadas de acuerdo al asunto académico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035734"/>
              </p:ext>
            </p:extLst>
          </p:nvPr>
        </p:nvGraphicFramePr>
        <p:xfrm>
          <a:off x="666749" y="1524360"/>
          <a:ext cx="10248901" cy="4285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1402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F705007-E234-45DD-BF02-128BA1932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851974"/>
            <a:ext cx="4946469" cy="850065"/>
          </a:xfrm>
        </p:spPr>
        <p:txBody>
          <a:bodyPr>
            <a:normAutofit/>
          </a:bodyPr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18" y="2130665"/>
            <a:ext cx="10500851" cy="348908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2000" dirty="0"/>
              <a:t>El Gráfico #13 revela un incremento sustancial del 366% en las PQRSF durante el último trimestre, lo cual explica directamente el aumento del 242% en peticiones y del 113% en quejas. Este escenario indica un mayor nivel de </a:t>
            </a:r>
            <a:r>
              <a:rPr lang="es-ES" sz="2000" dirty="0" smtClean="0"/>
              <a:t>interacción, </a:t>
            </a:r>
            <a:r>
              <a:rPr lang="es-ES" sz="2000" dirty="0"/>
              <a:t>tanto para solicitar servicios como para expresar inquietudes. A su vez, el significativo crecimiento del 383% en felicitaciones demuestra que la organización ha logrado </a:t>
            </a:r>
            <a:r>
              <a:rPr lang="es-ES" sz="2000" dirty="0" smtClean="0"/>
              <a:t>mejorar la </a:t>
            </a:r>
            <a:r>
              <a:rPr lang="es-ES" sz="2000" dirty="0"/>
              <a:t>satisfacción de los </a:t>
            </a:r>
            <a:r>
              <a:rPr lang="es-ES" sz="2000" dirty="0" smtClean="0"/>
              <a:t>usuarios en los diferentes servicios.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7564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1105067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" y="1955132"/>
            <a:ext cx="10236869" cy="169608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r>
              <a:rPr lang="es-ES" sz="1800" dirty="0"/>
              <a:t>En el transcurso del </a:t>
            </a:r>
            <a:r>
              <a:rPr lang="es-ES" sz="1800" dirty="0" smtClean="0"/>
              <a:t>tercer </a:t>
            </a:r>
            <a:r>
              <a:rPr lang="es-ES" sz="1800" dirty="0" smtClean="0"/>
              <a:t>trimestre del 2024, </a:t>
            </a:r>
            <a:r>
              <a:rPr lang="es-ES" sz="1800" dirty="0"/>
              <a:t>se documentaron interacciones en </a:t>
            </a:r>
            <a:r>
              <a:rPr lang="es-ES" sz="1800" dirty="0" smtClean="0"/>
              <a:t>33</a:t>
            </a:r>
            <a:r>
              <a:rPr lang="es-ES" sz="1800" dirty="0" smtClean="0"/>
              <a:t> </a:t>
            </a:r>
            <a:r>
              <a:rPr lang="es-ES" sz="1800" dirty="0"/>
              <a:t>localidades de Colombia, abarcando solicitudes, quejas, reclamos, sugerencias y felicitaciones. De este conjunto, únicamente </a:t>
            </a:r>
            <a:r>
              <a:rPr lang="es-ES" sz="1800" dirty="0" smtClean="0"/>
              <a:t>2 </a:t>
            </a:r>
            <a:r>
              <a:rPr lang="es-ES" sz="1800" dirty="0"/>
              <a:t>de esas localidades representaron el 80% de las incidencias a nivel nacional, mientras que las restantes </a:t>
            </a:r>
            <a:r>
              <a:rPr lang="es-ES" sz="1800" dirty="0" smtClean="0"/>
              <a:t>31</a:t>
            </a:r>
            <a:r>
              <a:rPr lang="es-ES" sz="1800" dirty="0" smtClean="0"/>
              <a:t> </a:t>
            </a:r>
            <a:r>
              <a:rPr lang="es-ES" sz="1800" dirty="0" smtClean="0"/>
              <a:t>localidades </a:t>
            </a:r>
            <a:r>
              <a:rPr lang="es-ES" sz="1800" dirty="0"/>
              <a:t>contribuyeron en menor medida, constituyendo tan solo el 20% de las incidencias reportadas. Este patrón destaca la concentración significativa de interacciones en un grupo selecto de ubicaciones, subrayando la importancia de dirigir la atención y los esfuerzos a dichas áreas prioritarias</a:t>
            </a:r>
            <a:endParaRPr lang="es-MX" sz="18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819A1B1-90F2-49BC-86AA-91E82640D74E}"/>
              </a:ext>
            </a:extLst>
          </p:cNvPr>
          <p:cNvSpPr txBox="1">
            <a:spLocks/>
          </p:cNvSpPr>
          <p:nvPr/>
        </p:nvSpPr>
        <p:spPr>
          <a:xfrm>
            <a:off x="778042" y="5214962"/>
            <a:ext cx="10515600" cy="103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Análisis: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 los datos recopilados, se observa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208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se dirigieron al campus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Cúcuta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106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se reportaron en los campus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Bucaramanga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Valledupar, respectivamente. Estas incidencias provienen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destinos distintos a nivel nacional.</a:t>
            </a:r>
            <a:endParaRPr kumimoji="0" lang="es-MX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099828"/>
              </p:ext>
            </p:extLst>
          </p:nvPr>
        </p:nvGraphicFramePr>
        <p:xfrm>
          <a:off x="3158836" y="3651217"/>
          <a:ext cx="5273964" cy="1005840"/>
        </p:xfrm>
        <a:graphic>
          <a:graphicData uri="http://schemas.openxmlformats.org/drawingml/2006/table">
            <a:tbl>
              <a:tblPr/>
              <a:tblGrid>
                <a:gridCol w="1318491">
                  <a:extLst>
                    <a:ext uri="{9D8B030D-6E8A-4147-A177-3AD203B41FA5}">
                      <a16:colId xmlns:a16="http://schemas.microsoft.com/office/drawing/2014/main" val="1401558491"/>
                    </a:ext>
                  </a:extLst>
                </a:gridCol>
                <a:gridCol w="1318491">
                  <a:extLst>
                    <a:ext uri="{9D8B030D-6E8A-4147-A177-3AD203B41FA5}">
                      <a16:colId xmlns:a16="http://schemas.microsoft.com/office/drawing/2014/main" val="18349062"/>
                    </a:ext>
                  </a:extLst>
                </a:gridCol>
                <a:gridCol w="1318491">
                  <a:extLst>
                    <a:ext uri="{9D8B030D-6E8A-4147-A177-3AD203B41FA5}">
                      <a16:colId xmlns:a16="http://schemas.microsoft.com/office/drawing/2014/main" val="2086789057"/>
                    </a:ext>
                  </a:extLst>
                </a:gridCol>
                <a:gridCol w="1318491">
                  <a:extLst>
                    <a:ext uri="{9D8B030D-6E8A-4147-A177-3AD203B41FA5}">
                      <a16:colId xmlns:a16="http://schemas.microsoft.com/office/drawing/2014/main" val="188359282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255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186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9317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214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2741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07" y="677362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321187"/>
            <a:ext cx="11172825" cy="121718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1600" dirty="0"/>
              <a:t>En el </a:t>
            </a:r>
            <a:r>
              <a:rPr lang="es-ES" sz="1600" dirty="0" smtClean="0"/>
              <a:t>tercer </a:t>
            </a:r>
            <a:r>
              <a:rPr lang="es-ES" sz="1600" dirty="0"/>
              <a:t>trimestre, </a:t>
            </a:r>
            <a:r>
              <a:rPr lang="es-ES" sz="1600" dirty="0" smtClean="0"/>
              <a:t>el campus de Cúcuta </a:t>
            </a:r>
            <a:r>
              <a:rPr lang="es-ES" sz="1600" dirty="0" smtClean="0"/>
              <a:t>ocupó </a:t>
            </a:r>
            <a:r>
              <a:rPr lang="es-ES" sz="1600" dirty="0"/>
              <a:t>la mayor parte de las incidencias reportadas, representando un </a:t>
            </a:r>
            <a:r>
              <a:rPr lang="es-ES" sz="1600" dirty="0" smtClean="0"/>
              <a:t>57</a:t>
            </a:r>
            <a:r>
              <a:rPr lang="es-ES" sz="1600" dirty="0" smtClean="0"/>
              <a:t>,94% </a:t>
            </a:r>
            <a:r>
              <a:rPr lang="es-ES" sz="1600" dirty="0"/>
              <a:t>del total de PQRSF. El segundo campus con mayor número de incidencias fue el de </a:t>
            </a:r>
            <a:r>
              <a:rPr lang="es-ES" sz="1600" dirty="0" smtClean="0"/>
              <a:t>Bucaramanga, </a:t>
            </a:r>
            <a:r>
              <a:rPr lang="es-ES" sz="1600" dirty="0"/>
              <a:t>con un </a:t>
            </a:r>
            <a:r>
              <a:rPr lang="es-ES" sz="1600" dirty="0" smtClean="0"/>
              <a:t>29</a:t>
            </a:r>
            <a:r>
              <a:rPr lang="es-ES" sz="1600" dirty="0" smtClean="0"/>
              <a:t>,53% </a:t>
            </a:r>
            <a:r>
              <a:rPr lang="es-ES" sz="1600" dirty="0"/>
              <a:t>respecto al total de PQRSF. Finalmente, el campus de </a:t>
            </a:r>
            <a:r>
              <a:rPr lang="es-ES" sz="1600" dirty="0" smtClean="0"/>
              <a:t>Valledupar registró </a:t>
            </a:r>
            <a:r>
              <a:rPr lang="es-ES" sz="1600" dirty="0"/>
              <a:t>un </a:t>
            </a:r>
            <a:r>
              <a:rPr lang="es-ES" sz="1600" dirty="0" smtClean="0"/>
              <a:t>12</a:t>
            </a:r>
            <a:r>
              <a:rPr lang="es-ES" sz="1600" dirty="0" smtClean="0"/>
              <a:t>,53% </a:t>
            </a:r>
            <a:r>
              <a:rPr lang="es-ES" sz="1600" dirty="0"/>
              <a:t>de las incidencias, completando el panorama de distribución de las interacciones en ese </a:t>
            </a:r>
            <a:r>
              <a:rPr lang="es-ES" sz="1600" dirty="0" smtClean="0"/>
              <a:t>periodo.</a:t>
            </a:r>
            <a:endParaRPr lang="es-MX" sz="16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AA04DCAC-D106-42D3-9B80-FB9873C4C977}"/>
              </a:ext>
            </a:extLst>
          </p:cNvPr>
          <p:cNvSpPr txBox="1">
            <a:spLocks/>
          </p:cNvSpPr>
          <p:nvPr/>
        </p:nvSpPr>
        <p:spPr>
          <a:xfrm>
            <a:off x="361087" y="2381866"/>
            <a:ext cx="10515600" cy="602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temas con mayor incidencia en el </a:t>
            </a:r>
            <a:r>
              <a:rPr lang="es-MX" sz="1600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fueron: 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FA63787-C1E5-43EE-817F-3332F58DF5C4}"/>
              </a:ext>
            </a:extLst>
          </p:cNvPr>
          <p:cNvSpPr txBox="1">
            <a:spLocks/>
          </p:cNvSpPr>
          <p:nvPr/>
        </p:nvSpPr>
        <p:spPr>
          <a:xfrm>
            <a:off x="274817" y="5770167"/>
            <a:ext cx="11159096" cy="822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12 temas mencionados anteriormente representan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79.67%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asuntos abordados durante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2024. Entre los temas principales se destacan las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Salas de descanso, felicitaciones y Aire acondicionado,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cuales constituyen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.96%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asuntos tratados.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746110"/>
              </p:ext>
            </p:extLst>
          </p:nvPr>
        </p:nvGraphicFramePr>
        <p:xfrm>
          <a:off x="1764146" y="2719812"/>
          <a:ext cx="7055560" cy="3122423"/>
        </p:xfrm>
        <a:graphic>
          <a:graphicData uri="http://schemas.openxmlformats.org/drawingml/2006/table">
            <a:tbl>
              <a:tblPr/>
              <a:tblGrid>
                <a:gridCol w="1611113">
                  <a:extLst>
                    <a:ext uri="{9D8B030D-6E8A-4147-A177-3AD203B41FA5}">
                      <a16:colId xmlns:a16="http://schemas.microsoft.com/office/drawing/2014/main" val="1187719659"/>
                    </a:ext>
                  </a:extLst>
                </a:gridCol>
                <a:gridCol w="1148150">
                  <a:extLst>
                    <a:ext uri="{9D8B030D-6E8A-4147-A177-3AD203B41FA5}">
                      <a16:colId xmlns:a16="http://schemas.microsoft.com/office/drawing/2014/main" val="3201101037"/>
                    </a:ext>
                  </a:extLst>
                </a:gridCol>
                <a:gridCol w="1481481">
                  <a:extLst>
                    <a:ext uri="{9D8B030D-6E8A-4147-A177-3AD203B41FA5}">
                      <a16:colId xmlns:a16="http://schemas.microsoft.com/office/drawing/2014/main" val="3135685982"/>
                    </a:ext>
                  </a:extLst>
                </a:gridCol>
                <a:gridCol w="1481481">
                  <a:extLst>
                    <a:ext uri="{9D8B030D-6E8A-4147-A177-3AD203B41FA5}">
                      <a16:colId xmlns:a16="http://schemas.microsoft.com/office/drawing/2014/main" val="1628522341"/>
                    </a:ext>
                  </a:extLst>
                </a:gridCol>
                <a:gridCol w="1333335">
                  <a:extLst>
                    <a:ext uri="{9D8B030D-6E8A-4147-A177-3AD203B41FA5}">
                      <a16:colId xmlns:a16="http://schemas.microsoft.com/office/drawing/2014/main" val="67426457"/>
                    </a:ext>
                  </a:extLst>
                </a:gridCol>
              </a:tblGrid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433563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Salas de descanso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931087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41,78%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497709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Aire acondicionado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956553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Firma de contrato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50,14%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478997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Certificados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54,04%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581275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Solicitud de nuevos recursos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57,10%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602238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Bebederos de agua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59,89%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787178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Ascensores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300614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Cafetería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64,90%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146211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Dotación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67,13%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750840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parqueadero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69,36%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883847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Notas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109888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Deficiencia de profesores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72,70%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975725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Horario de clases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74,09%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235817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Falencias en atención al cliente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75,21%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74116"/>
                  </a:ext>
                </a:extLst>
              </a:tr>
              <a:tr h="180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76,32%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759493"/>
                  </a:ext>
                </a:extLst>
              </a:tr>
              <a:tr h="180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Devolución de dinero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77,16%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865324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Berlitz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77,99%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42696"/>
                  </a:ext>
                </a:extLst>
              </a:tr>
              <a:tr h="206191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Inconformidad de los profesores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78,83%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172361"/>
                  </a:ext>
                </a:extLst>
              </a:tr>
              <a:tr h="1379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Limpieza de baños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79,67%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4761" marR="4761" marT="47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947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1374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39154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 tema udes</Template>
  <TotalTime>2198</TotalTime>
  <Words>5028</Words>
  <Application>Microsoft Office PowerPoint</Application>
  <PresentationFormat>Panorámica</PresentationFormat>
  <Paragraphs>1892</Paragraphs>
  <Slides>49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5" baseType="lpstr">
      <vt:lpstr>Arial</vt:lpstr>
      <vt:lpstr>Calibri</vt:lpstr>
      <vt:lpstr>Franklin Gothic Book</vt:lpstr>
      <vt:lpstr>Tahoma</vt:lpstr>
      <vt:lpstr>Thomas</vt:lpstr>
      <vt:lpstr>5629 tema udes</vt:lpstr>
      <vt:lpstr>Presentación de PowerPoint</vt:lpstr>
      <vt:lpstr>Informe PQRSF </vt:lpstr>
      <vt:lpstr>Tercer trimestre 2024</vt:lpstr>
      <vt:lpstr>Tercer trimestre 2024</vt:lpstr>
      <vt:lpstr>Presentación de PowerPoint</vt:lpstr>
      <vt:lpstr>Tercer trimestre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Gráfico #10 PQRSF, pendientes por cerrar </vt:lpstr>
      <vt:lpstr>Presentación de PowerPoint</vt:lpstr>
      <vt:lpstr>Presentación de PowerPoint</vt:lpstr>
      <vt:lpstr>Trimestre # 3 del 2023 vs Trimestre # 3 del 2024 PQRSF  </vt:lpstr>
      <vt:lpstr>Presentación de PowerPoint</vt:lpstr>
      <vt:lpstr>Comparación trimestre 2 del 2024 vs trimestre 3 del año 2024 PQRSF  </vt:lpstr>
      <vt:lpstr>Presentación de PowerPoint</vt:lpstr>
      <vt:lpstr>Presentación de PowerPoint</vt:lpstr>
      <vt:lpstr>Peticiones realizadas a los procesos y/o subprocesos.</vt:lpstr>
      <vt:lpstr>Quejas realizadas a los procesos y/o subprocesos.</vt:lpstr>
      <vt:lpstr>Reclamos realizadas a los procesos y/o subprocesos.</vt:lpstr>
      <vt:lpstr>Sugerencias realizadas a los procesos y/o subprocesos.</vt:lpstr>
      <vt:lpstr>Felicitaciones realizadas a los procesos y/o subprocesos.</vt:lpstr>
      <vt:lpstr>Presentación de PowerPoint</vt:lpstr>
      <vt:lpstr>Presentación de PowerPoint</vt:lpstr>
      <vt:lpstr>Presentación de PowerPoint</vt:lpstr>
      <vt:lpstr>Análisis procesos y/o subprocesos SGC-VAF </vt:lpstr>
      <vt:lpstr>Análisis procesos y/o subprocesos SGC-VAF </vt:lpstr>
      <vt:lpstr>Otros</vt:lpstr>
      <vt:lpstr>Presentación de PowerPoint</vt:lpstr>
      <vt:lpstr>Conclusiones </vt:lpstr>
      <vt:lpstr>Conclusiones </vt:lpstr>
      <vt:lpstr>Conclusiones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Profesional CAF</cp:lastModifiedBy>
  <cp:revision>190</cp:revision>
  <dcterms:created xsi:type="dcterms:W3CDTF">2023-11-28T15:08:18Z</dcterms:created>
  <dcterms:modified xsi:type="dcterms:W3CDTF">2024-10-10T19:50:27Z</dcterms:modified>
</cp:coreProperties>
</file>