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03" r:id="rId27"/>
    <p:sldId id="304" r:id="rId28"/>
    <p:sldId id="302" r:id="rId29"/>
    <p:sldId id="283" r:id="rId30"/>
    <p:sldId id="284" r:id="rId31"/>
    <p:sldId id="285" r:id="rId32"/>
    <p:sldId id="286" r:id="rId33"/>
    <p:sldId id="287" r:id="rId34"/>
    <p:sldId id="288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00" r:id="rId46"/>
    <p:sldId id="301" r:id="rId47"/>
    <p:sldId id="291" r:id="rId48"/>
    <p:sldId id="292" r:id="rId49"/>
    <p:sldId id="293" r:id="rId50"/>
    <p:sldId id="294" r:id="rId51"/>
    <p:sldId id="298" r:id="rId52"/>
    <p:sldId id="259" r:id="rId5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6327"/>
  </p:normalViewPr>
  <p:slideViewPr>
    <p:cSldViewPr snapToGrid="0">
      <p:cViewPr varScale="1">
        <p:scale>
          <a:sx n="115" d="100"/>
          <a:sy n="115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3\Evidencias%20pleneaci&#243;n%202023\INFORMES%20PQRSF%202023\PQRSF%20TRATADAS%201%20TRIMESTRE.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3\Evidencias%20pleneaci&#243;n%202023\INFORMES%20PQRSF%202023\PQRSF%20TRATADAS%201%20TRIMESTRE.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3\Evidencias%20pleneaci&#243;n%202023\INFORMES%20PQRSF%202023\PQRSF%20TRATADAS%201%20TRIMESTRE.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3\Evidencias%20pleneaci&#243;n%202023\INFORMES%20PQRSF%202023\PQRSF%20TRATADAS%201%20TRIMESTRE.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esional.CAF%20TOTAL\DORIAN%20ARENALES\A&#209;O%202023\Evidencias%20pleneaci&#243;n%202023\INFORMES%20PQRSF%202023\PQRSF%20TRATADAS%201%20TRIMESTRE.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Libro121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Datos\ProfCAF\Escritorio\PQRS_1%20(6)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/>
              <a:t># de Incidencias PQRSF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Hoja1!$I$5</c:f>
              <c:strCache>
                <c:ptCount val="1"/>
                <c:pt idx="0">
                  <c:v># de Incidencias PQRSF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Hoja1!$H$6:$H$20</c:f>
              <c:strCache>
                <c:ptCount val="15"/>
                <c:pt idx="0">
                  <c:v>Talento Humano </c:v>
                </c:pt>
                <c:pt idx="1">
                  <c:v>Atención al Estudiante</c:v>
                </c:pt>
                <c:pt idx="2">
                  <c:v>Gestión Documental </c:v>
                </c:pt>
                <c:pt idx="3">
                  <c:v>Registro y Control Académico</c:v>
                </c:pt>
                <c:pt idx="4">
                  <c:v>Servicio a Usuario </c:v>
                </c:pt>
                <c:pt idx="5">
                  <c:v>SGC VAF</c:v>
                </c:pt>
                <c:pt idx="6">
                  <c:v>Crédito y Cartera </c:v>
                </c:pt>
                <c:pt idx="7">
                  <c:v>Gestión Financiera </c:v>
                </c:pt>
                <c:pt idx="8">
                  <c:v>Planta Física </c:v>
                </c:pt>
                <c:pt idx="9">
                  <c:v>Logística</c:v>
                </c:pt>
                <c:pt idx="10">
                  <c:v>Sistemas de Información</c:v>
                </c:pt>
                <c:pt idx="11">
                  <c:v>Biblioteca</c:v>
                </c:pt>
                <c:pt idx="12">
                  <c:v>Laboratorios</c:v>
                </c:pt>
                <c:pt idx="13">
                  <c:v>Infraestructura Tecnológica </c:v>
                </c:pt>
                <c:pt idx="14">
                  <c:v>Mercadeo Institucional</c:v>
                </c:pt>
              </c:strCache>
            </c:strRef>
          </c:cat>
          <c:val>
            <c:numRef>
              <c:f>Hoja1!$I$6:$I$20</c:f>
              <c:numCache>
                <c:formatCode>General</c:formatCode>
                <c:ptCount val="15"/>
                <c:pt idx="0">
                  <c:v>2</c:v>
                </c:pt>
                <c:pt idx="1">
                  <c:v>18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22</c:v>
                </c:pt>
                <c:pt idx="8">
                  <c:v>35</c:v>
                </c:pt>
                <c:pt idx="9">
                  <c:v>7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3-4C21-9C17-39EAE324D8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79225248"/>
        <c:axId val="279225664"/>
      </c:barChart>
      <c:catAx>
        <c:axId val="2792252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Procesos y/o subprocesos SGC-VAF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79225664"/>
        <c:crosses val="autoZero"/>
        <c:auto val="1"/>
        <c:lblAlgn val="ctr"/>
        <c:lblOffset val="100"/>
        <c:noMultiLvlLbl val="0"/>
      </c:catAx>
      <c:valAx>
        <c:axId val="279225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7922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# de Incidencias PQRSF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Hoja1!$L$5</c:f>
              <c:strCache>
                <c:ptCount val="1"/>
                <c:pt idx="0">
                  <c:v># de Incidencias PQRSF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Hoja1!$K$6:$K$11</c:f>
              <c:strCache>
                <c:ptCount val="6"/>
                <c:pt idx="0">
                  <c:v>Programa de Derecho</c:v>
                </c:pt>
                <c:pt idx="1">
                  <c:v>Extensión</c:v>
                </c:pt>
                <c:pt idx="2">
                  <c:v>Centro de Educación virtual</c:v>
                </c:pt>
                <c:pt idx="3">
                  <c:v>Secretaría General</c:v>
                </c:pt>
                <c:pt idx="4">
                  <c:v>Contabilidad</c:v>
                </c:pt>
                <c:pt idx="5">
                  <c:v>Fuera del alcance del SGC-VAF</c:v>
                </c:pt>
              </c:strCache>
            </c:strRef>
          </c:cat>
          <c:val>
            <c:numRef>
              <c:f>Hoja1!$L$6:$L$11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9</c:v>
                </c:pt>
                <c:pt idx="3">
                  <c:v>3</c:v>
                </c:pt>
                <c:pt idx="4">
                  <c:v>3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F-4A61-B021-274AFCC84A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0435600"/>
        <c:axId val="280434352"/>
      </c:barChart>
      <c:catAx>
        <c:axId val="2804356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MX"/>
                  <a:t>Procesos y/o Subprocesos </a:t>
                </a:r>
                <a:endParaRPr lang="es-C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80434352"/>
        <c:crosses val="autoZero"/>
        <c:auto val="1"/>
        <c:lblAlgn val="ctr"/>
        <c:lblOffset val="100"/>
        <c:noMultiLvlLbl val="0"/>
      </c:catAx>
      <c:valAx>
        <c:axId val="28043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8043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Registro de PQRSF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Hoja1!$D$29</c:f>
              <c:strCache>
                <c:ptCount val="1"/>
                <c:pt idx="0">
                  <c:v>Peticiones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Hoja1!$E$29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F-42C5-B1D4-FFE6E54B516A}"/>
            </c:ext>
          </c:extLst>
        </c:ser>
        <c:ser>
          <c:idx val="1"/>
          <c:order val="1"/>
          <c:tx>
            <c:strRef>
              <c:f>Hoja1!$D$30</c:f>
              <c:strCache>
                <c:ptCount val="1"/>
                <c:pt idx="0">
                  <c:v>Reclamos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Hoja1!$E$30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6F-42C5-B1D4-FFE6E54B516A}"/>
            </c:ext>
          </c:extLst>
        </c:ser>
        <c:ser>
          <c:idx val="2"/>
          <c:order val="2"/>
          <c:tx>
            <c:strRef>
              <c:f>Hoja1!$D$31</c:f>
              <c:strCache>
                <c:ptCount val="1"/>
                <c:pt idx="0">
                  <c:v>Quejas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Hoja1!$E$31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6F-42C5-B1D4-FFE6E54B516A}"/>
            </c:ext>
          </c:extLst>
        </c:ser>
        <c:ser>
          <c:idx val="3"/>
          <c:order val="3"/>
          <c:tx>
            <c:strRef>
              <c:f>Hoja1!$D$32</c:f>
              <c:strCache>
                <c:ptCount val="1"/>
                <c:pt idx="0">
                  <c:v>Felicitaciones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Hoja1!$E$32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6F-42C5-B1D4-FFE6E54B516A}"/>
            </c:ext>
          </c:extLst>
        </c:ser>
        <c:ser>
          <c:idx val="4"/>
          <c:order val="4"/>
          <c:tx>
            <c:strRef>
              <c:f>Hoja1!$D$33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Hoja1!$E$33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6F-42C5-B1D4-FFE6E54B51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137328"/>
        <c:axId val="175133168"/>
      </c:barChart>
      <c:catAx>
        <c:axId val="175137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5133168"/>
        <c:crosses val="autoZero"/>
        <c:auto val="1"/>
        <c:lblAlgn val="ctr"/>
        <c:lblOffset val="100"/>
        <c:noMultiLvlLbl val="0"/>
      </c:catAx>
      <c:valAx>
        <c:axId val="17513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513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Incidencias presentadas por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Hoja1!$E$37</c:f>
              <c:strCache>
                <c:ptCount val="1"/>
                <c:pt idx="0">
                  <c:v>BUC # de Incidencias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Hoja1!$D$38:$D$42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Hoja1!$E$38:$E$42</c:f>
              <c:numCache>
                <c:formatCode>General</c:formatCode>
                <c:ptCount val="5"/>
                <c:pt idx="0">
                  <c:v>53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4-4752-93EC-76D7ED33DE6B}"/>
            </c:ext>
          </c:extLst>
        </c:ser>
        <c:ser>
          <c:idx val="1"/>
          <c:order val="1"/>
          <c:tx>
            <c:strRef>
              <c:f>Hoja1!$F$37</c:f>
              <c:strCache>
                <c:ptCount val="1"/>
                <c:pt idx="0">
                  <c:v>CUC # de Incidencias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Hoja1!$D$38:$D$42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Hoja1!$F$38:$F$42</c:f>
              <c:numCache>
                <c:formatCode>General</c:formatCode>
                <c:ptCount val="5"/>
                <c:pt idx="0">
                  <c:v>5</c:v>
                </c:pt>
                <c:pt idx="1">
                  <c:v>27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4-4752-93EC-76D7ED33DE6B}"/>
            </c:ext>
          </c:extLst>
        </c:ser>
        <c:ser>
          <c:idx val="2"/>
          <c:order val="2"/>
          <c:tx>
            <c:strRef>
              <c:f>Hoja1!$G$37</c:f>
              <c:strCache>
                <c:ptCount val="1"/>
                <c:pt idx="0">
                  <c:v>VAL # de Incidencias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Hoja1!$D$38:$D$42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Hoja1!$G$38:$G$42</c:f>
              <c:numCache>
                <c:formatCode>General</c:formatCode>
                <c:ptCount val="5"/>
                <c:pt idx="0">
                  <c:v>9</c:v>
                </c:pt>
                <c:pt idx="1">
                  <c:v>1</c:v>
                </c:pt>
                <c:pt idx="2">
                  <c:v>23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4-4752-93EC-76D7ED33DE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0014960"/>
        <c:axId val="440012048"/>
      </c:barChart>
      <c:catAx>
        <c:axId val="440014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440012048"/>
        <c:crosses val="autoZero"/>
        <c:auto val="1"/>
        <c:lblAlgn val="ctr"/>
        <c:lblOffset val="100"/>
        <c:noMultiLvlLbl val="0"/>
      </c:catAx>
      <c:valAx>
        <c:axId val="44001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4400149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% de participación por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Hoja1!$E$47</c:f>
              <c:strCache>
                <c:ptCount val="1"/>
                <c:pt idx="0">
                  <c:v>BUC # de Incidencias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Hoja1!$D$48:$D$52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Hoja1!$E$48:$E$52</c:f>
              <c:numCache>
                <c:formatCode>0.00%</c:formatCode>
                <c:ptCount val="5"/>
                <c:pt idx="0">
                  <c:v>0.38686131386861317</c:v>
                </c:pt>
                <c:pt idx="1">
                  <c:v>8.7591240875912413E-2</c:v>
                </c:pt>
                <c:pt idx="2">
                  <c:v>0</c:v>
                </c:pt>
                <c:pt idx="3">
                  <c:v>7.2992700729927005E-3</c:v>
                </c:pt>
                <c:pt idx="4">
                  <c:v>7.2992700729927005E-3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8-4C6E-BA47-12145AFBF667}"/>
            </c:ext>
          </c:extLst>
        </c:ser>
        <c:ser>
          <c:idx val="1"/>
          <c:order val="1"/>
          <c:tx>
            <c:strRef>
              <c:f>Hoja1!$F$47</c:f>
              <c:strCache>
                <c:ptCount val="1"/>
                <c:pt idx="0">
                  <c:v>CUC # de Incidencias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Hoja1!$D$48:$D$52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Hoja1!$F$48:$F$52</c:f>
              <c:numCache>
                <c:formatCode>0.00%</c:formatCode>
                <c:ptCount val="5"/>
                <c:pt idx="0">
                  <c:v>3.6496350364963501E-2</c:v>
                </c:pt>
                <c:pt idx="1">
                  <c:v>0.19708029197080293</c:v>
                </c:pt>
                <c:pt idx="2">
                  <c:v>2.1897810218978103E-2</c:v>
                </c:pt>
                <c:pt idx="3">
                  <c:v>7.2992700729927005E-3</c:v>
                </c:pt>
                <c:pt idx="4">
                  <c:v>7.2992700729927005E-3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88-4C6E-BA47-12145AFBF667}"/>
            </c:ext>
          </c:extLst>
        </c:ser>
        <c:ser>
          <c:idx val="2"/>
          <c:order val="2"/>
          <c:tx>
            <c:strRef>
              <c:f>Hoja1!$G$47</c:f>
              <c:strCache>
                <c:ptCount val="1"/>
                <c:pt idx="0">
                  <c:v>VAL # de Incidencias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Hoja1!$D$48:$D$52</c:f>
              <c:strCache>
                <c:ptCount val="5"/>
                <c:pt idx="0">
                  <c:v>Peticiones</c:v>
                </c:pt>
                <c:pt idx="1">
                  <c:v>Reclamos</c:v>
                </c:pt>
                <c:pt idx="2">
                  <c:v>Quejas</c:v>
                </c:pt>
                <c:pt idx="3">
                  <c:v>Felicitaciones</c:v>
                </c:pt>
                <c:pt idx="4">
                  <c:v>Sugerencias</c:v>
                </c:pt>
              </c:strCache>
            </c:strRef>
          </c:cat>
          <c:val>
            <c:numRef>
              <c:f>Hoja1!$G$48:$G$52</c:f>
              <c:numCache>
                <c:formatCode>0.00%</c:formatCode>
                <c:ptCount val="5"/>
                <c:pt idx="0">
                  <c:v>6.569343065693431E-2</c:v>
                </c:pt>
                <c:pt idx="1">
                  <c:v>7.2992700729927005E-3</c:v>
                </c:pt>
                <c:pt idx="2">
                  <c:v>0.16788321167883211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88-4C6E-BA47-12145AFBF6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6448112"/>
        <c:axId val="286444784"/>
      </c:barChart>
      <c:catAx>
        <c:axId val="286448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86444784"/>
        <c:crosses val="autoZero"/>
        <c:auto val="1"/>
        <c:lblAlgn val="ctr"/>
        <c:lblOffset val="100"/>
        <c:noMultiLvlLbl val="0"/>
      </c:catAx>
      <c:valAx>
        <c:axId val="28644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% de participación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28644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# de incidencias presentadas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Hoja1!$I$55</c:f>
              <c:strCache>
                <c:ptCount val="1"/>
                <c:pt idx="0">
                  <c:v># de incidencias presentadas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Hoja1!$H$56:$H$61</c:f>
              <c:strCache>
                <c:ptCount val="6"/>
                <c:pt idx="0">
                  <c:v>01-Estudiante</c:v>
                </c:pt>
                <c:pt idx="1">
                  <c:v>02-Funcionario UDES</c:v>
                </c:pt>
                <c:pt idx="2">
                  <c:v>03-Egresado</c:v>
                </c:pt>
                <c:pt idx="3">
                  <c:v>04-Externo</c:v>
                </c:pt>
                <c:pt idx="4">
                  <c:v>05-Proveedor</c:v>
                </c:pt>
                <c:pt idx="5">
                  <c:v>06-Otros</c:v>
                </c:pt>
              </c:strCache>
            </c:strRef>
          </c:cat>
          <c:val>
            <c:numRef>
              <c:f>Hoja1!$I$56:$I$61</c:f>
              <c:numCache>
                <c:formatCode>General</c:formatCode>
                <c:ptCount val="6"/>
                <c:pt idx="0">
                  <c:v>94</c:v>
                </c:pt>
                <c:pt idx="1">
                  <c:v>11</c:v>
                </c:pt>
                <c:pt idx="2">
                  <c:v>11</c:v>
                </c:pt>
                <c:pt idx="3">
                  <c:v>9</c:v>
                </c:pt>
                <c:pt idx="4">
                  <c:v>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2-4FD3-A7FC-0C688E2BFA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872112"/>
        <c:axId val="136873360"/>
      </c:barChart>
      <c:catAx>
        <c:axId val="136872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rol que cumple dentro de la institución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36873360"/>
        <c:crosses val="autoZero"/>
        <c:auto val="1"/>
        <c:lblAlgn val="ctr"/>
        <c:lblOffset val="100"/>
        <c:noMultiLvlLbl val="0"/>
      </c:catAx>
      <c:valAx>
        <c:axId val="13687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3687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/>
              <a:t># de incidencias presentadas (producto y/o servicio)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Hoja1!$I$63</c:f>
              <c:strCache>
                <c:ptCount val="1"/>
                <c:pt idx="0">
                  <c:v># de incidencias presentadas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Hoja1!$H$64:$H$71</c:f>
              <c:strCache>
                <c:ptCount val="8"/>
                <c:pt idx="0">
                  <c:v>01-Académicos</c:v>
                </c:pt>
                <c:pt idx="1">
                  <c:v>02-Administrativos</c:v>
                </c:pt>
                <c:pt idx="2">
                  <c:v>04-Infraestructura</c:v>
                </c:pt>
                <c:pt idx="3">
                  <c:v>05-Institucionales</c:v>
                </c:pt>
                <c:pt idx="4">
                  <c:v>06-Jurídico y Legal</c:v>
                </c:pt>
                <c:pt idx="5">
                  <c:v>07-Tecnológicos</c:v>
                </c:pt>
                <c:pt idx="6">
                  <c:v>08-Otro</c:v>
                </c:pt>
                <c:pt idx="7">
                  <c:v>09-Centro de Conciliación</c:v>
                </c:pt>
              </c:strCache>
            </c:strRef>
          </c:cat>
          <c:val>
            <c:numRef>
              <c:f>Hoja1!$I$64:$I$71</c:f>
              <c:numCache>
                <c:formatCode>General</c:formatCode>
                <c:ptCount val="8"/>
                <c:pt idx="0">
                  <c:v>48</c:v>
                </c:pt>
                <c:pt idx="1">
                  <c:v>14</c:v>
                </c:pt>
                <c:pt idx="2">
                  <c:v>43</c:v>
                </c:pt>
                <c:pt idx="3">
                  <c:v>2</c:v>
                </c:pt>
                <c:pt idx="4">
                  <c:v>6</c:v>
                </c:pt>
                <c:pt idx="5">
                  <c:v>8</c:v>
                </c:pt>
                <c:pt idx="6">
                  <c:v>13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E-4897-9E94-680B7BC75F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883904"/>
        <c:axId val="145884736"/>
      </c:barChart>
      <c:catAx>
        <c:axId val="145883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solicitudes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45884736"/>
        <c:crosses val="autoZero"/>
        <c:auto val="1"/>
        <c:lblAlgn val="ctr"/>
        <c:lblOffset val="100"/>
        <c:noMultiLvlLbl val="0"/>
      </c:catAx>
      <c:valAx>
        <c:axId val="1458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45883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80/20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Hoja1!$O$75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Hoja1!$M$76:$M$77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Hoja1!$O$76:$O$77</c:f>
              <c:numCache>
                <c:formatCode>0.00%</c:formatCode>
                <c:ptCount val="2"/>
                <c:pt idx="0">
                  <c:v>0.36585365853658536</c:v>
                </c:pt>
                <c:pt idx="1">
                  <c:v>0.63414634146341464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03-4B5E-8E05-5439FABBCC35}"/>
            </c:ext>
          </c:extLst>
        </c:ser>
        <c:ser>
          <c:idx val="1"/>
          <c:order val="1"/>
          <c:tx>
            <c:strRef>
              <c:f>Hoja1!$P$75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Hoja1!$M$76:$M$77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Hoja1!$P$76:$P$77</c:f>
              <c:numCache>
                <c:formatCode>0.00%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03-4B5E-8E05-5439FABBCC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0356207"/>
        <c:axId val="1520357871"/>
      </c:barChart>
      <c:catAx>
        <c:axId val="15203562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Título del eje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20357871"/>
        <c:crosses val="autoZero"/>
        <c:auto val="1"/>
        <c:lblAlgn val="ctr"/>
        <c:lblOffset val="100"/>
        <c:noMultiLvlLbl val="0"/>
      </c:catAx>
      <c:valAx>
        <c:axId val="1520357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Título del eje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20356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 dirty="0"/>
              <a:t>Estado de las PQRSF </a:t>
            </a:r>
            <a:r>
              <a:rPr lang="es-CO" dirty="0" smtClean="0"/>
              <a:t>recibidas</a:t>
            </a:r>
            <a:endParaRPr lang="es-C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Hoja1!$I$121</c:f>
              <c:strCache>
                <c:ptCount val="1"/>
                <c:pt idx="0">
                  <c:v># de Incidencias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Hoja1!$H$122:$H$125</c:f>
              <c:strCache>
                <c:ptCount val="4"/>
                <c:pt idx="0">
                  <c:v>04-Cerrada</c:v>
                </c:pt>
                <c:pt idx="1">
                  <c:v>07- No Aplica</c:v>
                </c:pt>
                <c:pt idx="2">
                  <c:v>03-En Trámite</c:v>
                </c:pt>
                <c:pt idx="3">
                  <c:v>02-Asignada</c:v>
                </c:pt>
              </c:strCache>
            </c:strRef>
          </c:cat>
          <c:val>
            <c:numRef>
              <c:f>Hoja1!$I$122:$I$125</c:f>
              <c:numCache>
                <c:formatCode>General</c:formatCode>
                <c:ptCount val="4"/>
                <c:pt idx="0">
                  <c:v>97</c:v>
                </c:pt>
                <c:pt idx="1">
                  <c:v>16</c:v>
                </c:pt>
                <c:pt idx="2">
                  <c:v>3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F8-4582-BD49-FE9608769E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0357455"/>
        <c:axId val="1520355791"/>
      </c:barChart>
      <c:catAx>
        <c:axId val="15203574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Estado de incidencia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20355791"/>
        <c:crosses val="autoZero"/>
        <c:auto val="1"/>
        <c:lblAlgn val="ctr"/>
        <c:lblOffset val="100"/>
        <c:noMultiLvlLbl val="0"/>
      </c:catAx>
      <c:valAx>
        <c:axId val="152035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20357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Total de incidencias por cerrar primer trimestre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A0-43F3-A7DE-F809EF192E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Hoja1!$H$136:$H$142</c:f>
              <c:strCache>
                <c:ptCount val="7"/>
                <c:pt idx="0">
                  <c:v>Extensión</c:v>
                </c:pt>
                <c:pt idx="1">
                  <c:v>Infraestructura Tecnológica </c:v>
                </c:pt>
                <c:pt idx="2">
                  <c:v>Mercadeo Institucional</c:v>
                </c:pt>
                <c:pt idx="3">
                  <c:v>Planta Física </c:v>
                </c:pt>
                <c:pt idx="4">
                  <c:v>Atención al Estudiante</c:v>
                </c:pt>
                <c:pt idx="5">
                  <c:v>Centro de Educación virtual</c:v>
                </c:pt>
                <c:pt idx="6">
                  <c:v>TOTAL</c:v>
                </c:pt>
              </c:strCache>
            </c:strRef>
          </c:cat>
          <c:val>
            <c:numRef>
              <c:f>Hoja1!$I$136:$I$142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19</c:v>
                </c:pt>
                <c:pt idx="4">
                  <c:v>1</c:v>
                </c:pt>
                <c:pt idx="5">
                  <c:v>1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0-43F3-A7DE-F809EF192E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5268096"/>
        <c:axId val="445269760"/>
      </c:barChart>
      <c:catAx>
        <c:axId val="4452680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445269760"/>
        <c:crosses val="autoZero"/>
        <c:auto val="1"/>
        <c:lblAlgn val="ctr"/>
        <c:lblOffset val="100"/>
        <c:noMultiLvlLbl val="0"/>
      </c:catAx>
      <c:valAx>
        <c:axId val="44526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44526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80/20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Hoja1!$P$152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Hoja1!$N$153:$N$154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Hoja1!$P$153:$P$154</c:f>
              <c:numCache>
                <c:formatCode>0.00%</c:formatCode>
                <c:ptCount val="2"/>
                <c:pt idx="0">
                  <c:v>0.16666666666666666</c:v>
                </c:pt>
                <c:pt idx="1">
                  <c:v>0.83333333333333337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D-486C-A09A-FD3B4195AFF9}"/>
            </c:ext>
          </c:extLst>
        </c:ser>
        <c:ser>
          <c:idx val="1"/>
          <c:order val="1"/>
          <c:tx>
            <c:strRef>
              <c:f>Hoja1!$Q$152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Hoja1!$N$153:$N$154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Hoja1!$Q$153:$Q$154</c:f>
              <c:numCache>
                <c:formatCode>0.00%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D-486C-A09A-FD3B4195AF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16745999"/>
        <c:axId val="1516744751"/>
      </c:barChart>
      <c:catAx>
        <c:axId val="1516745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16744751"/>
        <c:crosses val="autoZero"/>
        <c:auto val="1"/>
        <c:lblAlgn val="ctr"/>
        <c:lblOffset val="100"/>
        <c:noMultiLvlLbl val="0"/>
      </c:catAx>
      <c:valAx>
        <c:axId val="151674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16745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Comparación trimestre 4 del año 2022 vs trimestre 1 del año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Hoja1!$I$188</c:f>
              <c:strCache>
                <c:ptCount val="1"/>
                <c:pt idx="0">
                  <c:v>Cuarto trimestre PQRSF 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Hoja1!$H$189:$H$193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Hoja1!$I$189:$I$193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20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B9-4CF1-B113-E59B40E720DD}"/>
            </c:ext>
          </c:extLst>
        </c:ser>
        <c:ser>
          <c:idx val="1"/>
          <c:order val="1"/>
          <c:tx>
            <c:strRef>
              <c:f>Hoja1!$J$188</c:f>
              <c:strCache>
                <c:ptCount val="1"/>
                <c:pt idx="0">
                  <c:v>Primer trimestre PQRSF 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Hoja1!$H$189:$H$193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Hoja1!$J$189:$J$193</c:f>
              <c:numCache>
                <c:formatCode>General</c:formatCode>
                <c:ptCount val="5"/>
                <c:pt idx="0">
                  <c:v>2</c:v>
                </c:pt>
                <c:pt idx="1">
                  <c:v>67</c:v>
                </c:pt>
                <c:pt idx="2">
                  <c:v>40</c:v>
                </c:pt>
                <c:pt idx="3">
                  <c:v>26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B9-4CF1-B113-E59B40E720D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91396992"/>
        <c:axId val="1391396576"/>
      </c:lineChart>
      <c:catAx>
        <c:axId val="139139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391396576"/>
        <c:crosses val="autoZero"/>
        <c:auto val="1"/>
        <c:lblAlgn val="ctr"/>
        <c:lblOffset val="100"/>
        <c:noMultiLvlLbl val="0"/>
      </c:catAx>
      <c:valAx>
        <c:axId val="139139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3913969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Comparación del trimestre #1 del año 2022 vs el trimestre #1 del año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Hoja1!$I$197</c:f>
              <c:strCache>
                <c:ptCount val="1"/>
                <c:pt idx="0">
                  <c:v>Primer trimestre PQRSF 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Hoja1!$H$198:$H$202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Hoja1!$I$198:$I$202</c:f>
              <c:numCache>
                <c:formatCode>General</c:formatCode>
                <c:ptCount val="5"/>
                <c:pt idx="0">
                  <c:v>29</c:v>
                </c:pt>
                <c:pt idx="1">
                  <c:v>32</c:v>
                </c:pt>
                <c:pt idx="2">
                  <c:v>21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3-4BEB-956D-8DF09DF98C99}"/>
            </c:ext>
          </c:extLst>
        </c:ser>
        <c:ser>
          <c:idx val="1"/>
          <c:order val="1"/>
          <c:tx>
            <c:strRef>
              <c:f>Hoja1!$J$197</c:f>
              <c:strCache>
                <c:ptCount val="1"/>
                <c:pt idx="0">
                  <c:v>Primer trimestre PQRSF 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Hoja1!$H$198:$H$202</c:f>
              <c:strCache>
                <c:ptCount val="5"/>
                <c:pt idx="0">
                  <c:v>Felicitaciones</c:v>
                </c:pt>
                <c:pt idx="1">
                  <c:v>Peticiones</c:v>
                </c:pt>
                <c:pt idx="2">
                  <c:v>Quejas</c:v>
                </c:pt>
                <c:pt idx="3">
                  <c:v>Reclamos</c:v>
                </c:pt>
                <c:pt idx="4">
                  <c:v>Sugerencias</c:v>
                </c:pt>
              </c:strCache>
            </c:strRef>
          </c:cat>
          <c:val>
            <c:numRef>
              <c:f>Hoja1!$J$198:$J$202</c:f>
              <c:numCache>
                <c:formatCode>General</c:formatCode>
                <c:ptCount val="5"/>
                <c:pt idx="0">
                  <c:v>2</c:v>
                </c:pt>
                <c:pt idx="1">
                  <c:v>67</c:v>
                </c:pt>
                <c:pt idx="2">
                  <c:v>40</c:v>
                </c:pt>
                <c:pt idx="3">
                  <c:v>26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13-4BEB-956D-8DF09DF98C9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16745167"/>
        <c:axId val="1516749327"/>
      </c:lineChart>
      <c:catAx>
        <c:axId val="1516745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16749327"/>
        <c:crosses val="autoZero"/>
        <c:auto val="1"/>
        <c:lblAlgn val="ctr"/>
        <c:lblOffset val="100"/>
        <c:noMultiLvlLbl val="0"/>
      </c:catAx>
      <c:valAx>
        <c:axId val="151674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51674516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 dirty="0"/>
              <a:t>Número de Peticiones presentadas a los procesos y/o subprocesos de cada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2'!$B$30:$B$31</c:f>
              <c:strCache>
                <c:ptCount val="2"/>
                <c:pt idx="0">
                  <c:v>PETICIONES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2'!$A$32:$A$42</c:f>
              <c:strCache>
                <c:ptCount val="11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Gestión Documental </c:v>
                </c:pt>
                <c:pt idx="4">
                  <c:v>Logística</c:v>
                </c:pt>
                <c:pt idx="5">
                  <c:v>Mercadeo Institucional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SGC VAF</c:v>
                </c:pt>
                <c:pt idx="9">
                  <c:v>Talento Humano </c:v>
                </c:pt>
                <c:pt idx="10">
                  <c:v>Fuera del alcance SGC-VAF</c:v>
                </c:pt>
              </c:strCache>
            </c:strRef>
          </c:cat>
          <c:val>
            <c:numRef>
              <c:f>'GRAFICO 2'!$B$32:$B$42</c:f>
              <c:numCache>
                <c:formatCode>General</c:formatCode>
                <c:ptCount val="11"/>
                <c:pt idx="0">
                  <c:v>10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18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E0-47D5-B6C9-4522C1D4FAC2}"/>
            </c:ext>
          </c:extLst>
        </c:ser>
        <c:ser>
          <c:idx val="1"/>
          <c:order val="1"/>
          <c:tx>
            <c:strRef>
              <c:f>'GRAFICO 2'!$C$30:$C$31</c:f>
              <c:strCache>
                <c:ptCount val="2"/>
                <c:pt idx="0">
                  <c:v>PETICIONES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2'!$A$32:$A$42</c:f>
              <c:strCache>
                <c:ptCount val="11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Gestión Documental </c:v>
                </c:pt>
                <c:pt idx="4">
                  <c:v>Logística</c:v>
                </c:pt>
                <c:pt idx="5">
                  <c:v>Mercadeo Institucional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SGC VAF</c:v>
                </c:pt>
                <c:pt idx="9">
                  <c:v>Talento Humano </c:v>
                </c:pt>
                <c:pt idx="10">
                  <c:v>Fuera del alcance SGC-VAF</c:v>
                </c:pt>
              </c:strCache>
            </c:strRef>
          </c:cat>
          <c:val>
            <c:numRef>
              <c:f>'GRAFICO 2'!$C$32:$C$42</c:f>
              <c:numCache>
                <c:formatCode>General</c:formatCode>
                <c:ptCount val="1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E0-47D5-B6C9-4522C1D4FAC2}"/>
            </c:ext>
          </c:extLst>
        </c:ser>
        <c:ser>
          <c:idx val="2"/>
          <c:order val="2"/>
          <c:tx>
            <c:strRef>
              <c:f>'GRAFICO 2'!$D$30:$D$31</c:f>
              <c:strCache>
                <c:ptCount val="2"/>
                <c:pt idx="0">
                  <c:v>PETICIONES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2'!$A$32:$A$42</c:f>
              <c:strCache>
                <c:ptCount val="11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Gestión Documental </c:v>
                </c:pt>
                <c:pt idx="4">
                  <c:v>Logística</c:v>
                </c:pt>
                <c:pt idx="5">
                  <c:v>Mercadeo Institucional</c:v>
                </c:pt>
                <c:pt idx="6">
                  <c:v>Planta Física </c:v>
                </c:pt>
                <c:pt idx="7">
                  <c:v>Registro y Control Académico</c:v>
                </c:pt>
                <c:pt idx="8">
                  <c:v>SGC VAF</c:v>
                </c:pt>
                <c:pt idx="9">
                  <c:v>Talento Humano </c:v>
                </c:pt>
                <c:pt idx="10">
                  <c:v>Fuera del alcance SGC-VAF</c:v>
                </c:pt>
              </c:strCache>
            </c:strRef>
          </c:cat>
          <c:val>
            <c:numRef>
              <c:f>'GRAFICO 2'!$D$32:$D$42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E0-47D5-B6C9-4522C1D4FA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34385728"/>
        <c:axId val="1834400704"/>
      </c:barChart>
      <c:catAx>
        <c:axId val="1834385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Poroceso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400704"/>
        <c:crosses val="autoZero"/>
        <c:auto val="1"/>
        <c:lblAlgn val="ctr"/>
        <c:lblOffset val="100"/>
        <c:noMultiLvlLbl val="0"/>
      </c:catAx>
      <c:valAx>
        <c:axId val="183440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Número de PETICIONES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38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Número de Quejas presentadas a los procesos y/o subproceso de cada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2'!$B$44:$B$45</c:f>
              <c:strCache>
                <c:ptCount val="2"/>
                <c:pt idx="0">
                  <c:v>QUEJAS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2'!$A$46:$A$55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Infraestructura Tecnológica </c:v>
                </c:pt>
                <c:pt idx="4">
                  <c:v>Laboratorios</c:v>
                </c:pt>
                <c:pt idx="5">
                  <c:v>Logística</c:v>
                </c:pt>
                <c:pt idx="6">
                  <c:v>Planta Física </c:v>
                </c:pt>
                <c:pt idx="7">
                  <c:v>Servicio a Usuario </c:v>
                </c:pt>
                <c:pt idx="8">
                  <c:v>Talento Humano </c:v>
                </c:pt>
                <c:pt idx="9">
                  <c:v>Fuera del alcance SGC-VAF</c:v>
                </c:pt>
              </c:strCache>
            </c:strRef>
          </c:cat>
          <c:val>
            <c:numRef>
              <c:f>'GRAFICO 2'!$B$46:$B$55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2-4082-8DE7-2D6C475768E2}"/>
            </c:ext>
          </c:extLst>
        </c:ser>
        <c:ser>
          <c:idx val="1"/>
          <c:order val="1"/>
          <c:tx>
            <c:strRef>
              <c:f>'GRAFICO 2'!$C$44:$C$45</c:f>
              <c:strCache>
                <c:ptCount val="2"/>
                <c:pt idx="0">
                  <c:v>QUEJAS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2'!$A$46:$A$55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Infraestructura Tecnológica </c:v>
                </c:pt>
                <c:pt idx="4">
                  <c:v>Laboratorios</c:v>
                </c:pt>
                <c:pt idx="5">
                  <c:v>Logística</c:v>
                </c:pt>
                <c:pt idx="6">
                  <c:v>Planta Física </c:v>
                </c:pt>
                <c:pt idx="7">
                  <c:v>Servicio a Usuario </c:v>
                </c:pt>
                <c:pt idx="8">
                  <c:v>Talento Humano </c:v>
                </c:pt>
                <c:pt idx="9">
                  <c:v>Fuera del alcance SGC-VAF</c:v>
                </c:pt>
              </c:strCache>
            </c:strRef>
          </c:cat>
          <c:val>
            <c:numRef>
              <c:f>'GRAFICO 2'!$C$46:$C$55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B2-4082-8DE7-2D6C475768E2}"/>
            </c:ext>
          </c:extLst>
        </c:ser>
        <c:ser>
          <c:idx val="2"/>
          <c:order val="2"/>
          <c:tx>
            <c:strRef>
              <c:f>'GRAFICO 2'!$D$44:$D$45</c:f>
              <c:strCache>
                <c:ptCount val="2"/>
                <c:pt idx="0">
                  <c:v>QUEJAS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2'!$A$46:$A$55</c:f>
              <c:strCache>
                <c:ptCount val="10"/>
                <c:pt idx="0">
                  <c:v>Atención al Estudiante</c:v>
                </c:pt>
                <c:pt idx="1">
                  <c:v>Biblioteca</c:v>
                </c:pt>
                <c:pt idx="2">
                  <c:v>Crédito y Cartera </c:v>
                </c:pt>
                <c:pt idx="3">
                  <c:v>Infraestructura Tecnológica </c:v>
                </c:pt>
                <c:pt idx="4">
                  <c:v>Laboratorios</c:v>
                </c:pt>
                <c:pt idx="5">
                  <c:v>Logística</c:v>
                </c:pt>
                <c:pt idx="6">
                  <c:v>Planta Física </c:v>
                </c:pt>
                <c:pt idx="7">
                  <c:v>Servicio a Usuario </c:v>
                </c:pt>
                <c:pt idx="8">
                  <c:v>Talento Humano </c:v>
                </c:pt>
                <c:pt idx="9">
                  <c:v>Fuera del alcance SGC-VAF</c:v>
                </c:pt>
              </c:strCache>
            </c:strRef>
          </c:cat>
          <c:val>
            <c:numRef>
              <c:f>'GRAFICO 2'!$D$46:$D$55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B2-4082-8DE7-2D6C475768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4902416"/>
        <c:axId val="1774892848"/>
      </c:barChart>
      <c:catAx>
        <c:axId val="1774902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74892848"/>
        <c:crosses val="autoZero"/>
        <c:auto val="1"/>
        <c:lblAlgn val="ctr"/>
        <c:lblOffset val="100"/>
        <c:noMultiLvlLbl val="0"/>
      </c:catAx>
      <c:valAx>
        <c:axId val="177489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Número de QUEJAS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749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Número de Reclamos presentados a los procesos y/o subprocesos de cada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2'!$B$57:$B$58</c:f>
              <c:strCache>
                <c:ptCount val="2"/>
                <c:pt idx="0">
                  <c:v>RECLAMOS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2'!$A$59:$A$62</c:f>
              <c:strCache>
                <c:ptCount val="4"/>
                <c:pt idx="0">
                  <c:v>Atención al Estudiante</c:v>
                </c:pt>
                <c:pt idx="1">
                  <c:v>Gestión Financiera </c:v>
                </c:pt>
                <c:pt idx="2">
                  <c:v>Logística</c:v>
                </c:pt>
                <c:pt idx="3">
                  <c:v>Fuera del alcance SGC-VAF</c:v>
                </c:pt>
              </c:strCache>
            </c:strRef>
          </c:cat>
          <c:val>
            <c:numRef>
              <c:f>'GRAFICO 2'!$B$59:$B$62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A-4998-A9D3-EEA9F0C2DD30}"/>
            </c:ext>
          </c:extLst>
        </c:ser>
        <c:ser>
          <c:idx val="1"/>
          <c:order val="1"/>
          <c:tx>
            <c:strRef>
              <c:f>'GRAFICO 2'!$C$57:$C$58</c:f>
              <c:strCache>
                <c:ptCount val="2"/>
                <c:pt idx="0">
                  <c:v>RECLAMOS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2'!$A$59:$A$62</c:f>
              <c:strCache>
                <c:ptCount val="4"/>
                <c:pt idx="0">
                  <c:v>Atención al Estudiante</c:v>
                </c:pt>
                <c:pt idx="1">
                  <c:v>Gestión Financiera </c:v>
                </c:pt>
                <c:pt idx="2">
                  <c:v>Logística</c:v>
                </c:pt>
                <c:pt idx="3">
                  <c:v>Fuera del alcance SGC-VAF</c:v>
                </c:pt>
              </c:strCache>
            </c:strRef>
          </c:cat>
          <c:val>
            <c:numRef>
              <c:f>'GRAFICO 2'!$C$59:$C$62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A-4998-A9D3-EEA9F0C2DD30}"/>
            </c:ext>
          </c:extLst>
        </c:ser>
        <c:ser>
          <c:idx val="2"/>
          <c:order val="2"/>
          <c:tx>
            <c:strRef>
              <c:f>'GRAFICO 2'!$D$57:$D$58</c:f>
              <c:strCache>
                <c:ptCount val="2"/>
                <c:pt idx="0">
                  <c:v>RECLAMOS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2'!$A$59:$A$62</c:f>
              <c:strCache>
                <c:ptCount val="4"/>
                <c:pt idx="0">
                  <c:v>Atención al Estudiante</c:v>
                </c:pt>
                <c:pt idx="1">
                  <c:v>Gestión Financiera </c:v>
                </c:pt>
                <c:pt idx="2">
                  <c:v>Logística</c:v>
                </c:pt>
                <c:pt idx="3">
                  <c:v>Fuera del alcance SGC-VAF</c:v>
                </c:pt>
              </c:strCache>
            </c:strRef>
          </c:cat>
          <c:val>
            <c:numRef>
              <c:f>'GRAFICO 2'!$D$59:$D$62</c:f>
              <c:numCache>
                <c:formatCode>General</c:formatCode>
                <c:ptCount val="4"/>
                <c:pt idx="0">
                  <c:v>0</c:v>
                </c:pt>
                <c:pt idx="1">
                  <c:v>22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A-4998-A9D3-EEA9F0C2DD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34397376"/>
        <c:axId val="1834382400"/>
      </c:barChart>
      <c:catAx>
        <c:axId val="1834397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382400"/>
        <c:crosses val="autoZero"/>
        <c:auto val="1"/>
        <c:lblAlgn val="ctr"/>
        <c:lblOffset val="100"/>
        <c:noMultiLvlLbl val="0"/>
      </c:catAx>
      <c:valAx>
        <c:axId val="18343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Número de RECLAMOS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39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Número de Sugerencias presentadas a los procesos y/o subproceso de cada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2'!$B$64:$B$65</c:f>
              <c:strCache>
                <c:ptCount val="2"/>
                <c:pt idx="0">
                  <c:v>SUGERENCIAS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2'!$A$66:$A$67</c:f>
              <c:strCache>
                <c:ptCount val="2"/>
                <c:pt idx="0">
                  <c:v>Atención al Estudiante</c:v>
                </c:pt>
                <c:pt idx="1">
                  <c:v>Fuera del alcance SGC-VAF</c:v>
                </c:pt>
              </c:strCache>
            </c:strRef>
          </c:cat>
          <c:val>
            <c:numRef>
              <c:f>'GRAFICO 2'!$B$66:$B$67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5-4185-8681-71178D80F67C}"/>
            </c:ext>
          </c:extLst>
        </c:ser>
        <c:ser>
          <c:idx val="1"/>
          <c:order val="1"/>
          <c:tx>
            <c:strRef>
              <c:f>'GRAFICO 2'!$C$64:$C$65</c:f>
              <c:strCache>
                <c:ptCount val="2"/>
                <c:pt idx="0">
                  <c:v>SUGERENCIAS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2'!$A$66:$A$67</c:f>
              <c:strCache>
                <c:ptCount val="2"/>
                <c:pt idx="0">
                  <c:v>Atención al Estudiante</c:v>
                </c:pt>
                <c:pt idx="1">
                  <c:v>Fuera del alcance SGC-VAF</c:v>
                </c:pt>
              </c:strCache>
            </c:strRef>
          </c:cat>
          <c:val>
            <c:numRef>
              <c:f>'GRAFICO 2'!$C$66:$C$67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05-4185-8681-71178D80F67C}"/>
            </c:ext>
          </c:extLst>
        </c:ser>
        <c:ser>
          <c:idx val="2"/>
          <c:order val="2"/>
          <c:tx>
            <c:strRef>
              <c:f>'GRAFICO 2'!$D$64:$D$65</c:f>
              <c:strCache>
                <c:ptCount val="2"/>
                <c:pt idx="0">
                  <c:v>SUGERENCIAS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2'!$A$66:$A$67</c:f>
              <c:strCache>
                <c:ptCount val="2"/>
                <c:pt idx="0">
                  <c:v>Atención al Estudiante</c:v>
                </c:pt>
                <c:pt idx="1">
                  <c:v>Fuera del alcance SGC-VAF</c:v>
                </c:pt>
              </c:strCache>
            </c:strRef>
          </c:cat>
          <c:val>
            <c:numRef>
              <c:f>'GRAFICO 2'!$D$66:$D$67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05-4185-8681-71178D80F6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4365936"/>
        <c:axId val="1774366352"/>
      </c:barChart>
      <c:catAx>
        <c:axId val="17743659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74366352"/>
        <c:crosses val="autoZero"/>
        <c:auto val="1"/>
        <c:lblAlgn val="ctr"/>
        <c:lblOffset val="100"/>
        <c:noMultiLvlLbl val="0"/>
      </c:catAx>
      <c:valAx>
        <c:axId val="177436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Número de SUGERENCIAS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77436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Número de Felicitaciones presentadas a losprocesos y/o subprocesos de cada campus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2'!$B$69:$B$70</c:f>
              <c:strCache>
                <c:ptCount val="2"/>
                <c:pt idx="0">
                  <c:v>FELICITACIONES</c:v>
                </c:pt>
                <c:pt idx="1">
                  <c:v>BUC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2'!$A$71</c:f>
              <c:strCache>
                <c:ptCount val="1"/>
                <c:pt idx="0">
                  <c:v>Sistemas de Información</c:v>
                </c:pt>
              </c:strCache>
            </c:strRef>
          </c:cat>
          <c:val>
            <c:numRef>
              <c:f>'GRAFICO 2'!$B$71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A4-43EC-ADFE-A93B3EF9D2E1}"/>
            </c:ext>
          </c:extLst>
        </c:ser>
        <c:ser>
          <c:idx val="1"/>
          <c:order val="1"/>
          <c:tx>
            <c:strRef>
              <c:f>'GRAFICO 2'!$C$69:$C$70</c:f>
              <c:strCache>
                <c:ptCount val="2"/>
                <c:pt idx="0">
                  <c:v>FELICITACIONES</c:v>
                </c:pt>
                <c:pt idx="1">
                  <c:v>CUC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2'!$A$71</c:f>
              <c:strCache>
                <c:ptCount val="1"/>
                <c:pt idx="0">
                  <c:v>Sistemas de Información</c:v>
                </c:pt>
              </c:strCache>
            </c:strRef>
          </c:cat>
          <c:val>
            <c:numRef>
              <c:f>'GRAFICO 2'!$C$71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A4-43EC-ADFE-A93B3EF9D2E1}"/>
            </c:ext>
          </c:extLst>
        </c:ser>
        <c:ser>
          <c:idx val="2"/>
          <c:order val="2"/>
          <c:tx>
            <c:strRef>
              <c:f>'GRAFICO 2'!$D$69:$D$70</c:f>
              <c:strCache>
                <c:ptCount val="2"/>
                <c:pt idx="0">
                  <c:v>FELICITACIONES</c:v>
                </c:pt>
                <c:pt idx="1">
                  <c:v>VAL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'GRAFICO 2'!$A$71</c:f>
              <c:strCache>
                <c:ptCount val="1"/>
                <c:pt idx="0">
                  <c:v>Sistemas de Información</c:v>
                </c:pt>
              </c:strCache>
            </c:strRef>
          </c:cat>
          <c:val>
            <c:numRef>
              <c:f>'GRAFICO 2'!$D$71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A4-43EC-ADFE-A93B3EF9D2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34391136"/>
        <c:axId val="1834399040"/>
      </c:barChart>
      <c:catAx>
        <c:axId val="1834391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Proceso y/o subproceso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399040"/>
        <c:crosses val="autoZero"/>
        <c:auto val="1"/>
        <c:lblAlgn val="ctr"/>
        <c:lblOffset val="100"/>
        <c:noMultiLvlLbl val="0"/>
      </c:catAx>
      <c:valAx>
        <c:axId val="183439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Número de FELICITACIONES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83439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 smtClean="0"/>
              <a:t>80/20</a:t>
            </a:r>
            <a:endParaRPr lang="es-C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Hoja2!$I$1</c:f>
              <c:strCache>
                <c:ptCount val="1"/>
                <c:pt idx="0">
                  <c:v>% PARTICIPACIÓN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Hoja2!$G$2:$G$3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Hoja2!$I$2:$I$3</c:f>
              <c:numCache>
                <c:formatCode>0.00%</c:formatCode>
                <c:ptCount val="2"/>
                <c:pt idx="0">
                  <c:v>0.45714285714285713</c:v>
                </c:pt>
                <c:pt idx="1">
                  <c:v>0.54285714285714282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B-4F80-8D81-2A11BDAB8B47}"/>
            </c:ext>
          </c:extLst>
        </c:ser>
        <c:ser>
          <c:idx val="1"/>
          <c:order val="1"/>
          <c:tx>
            <c:strRef>
              <c:f>Hoja2!$J$1</c:f>
              <c:strCache>
                <c:ptCount val="1"/>
                <c:pt idx="0">
                  <c:v>PARETO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Hoja2!$G$2:$G$3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Hoja2!$J$2:$J$3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6B-4F80-8D81-2A11BDAB8B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4892016"/>
        <c:axId val="1774898256"/>
      </c:barChart>
      <c:catAx>
        <c:axId val="177489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74898256"/>
        <c:crosses val="autoZero"/>
        <c:auto val="1"/>
        <c:lblAlgn val="ctr"/>
        <c:lblOffset val="100"/>
        <c:noMultiLvlLbl val="0"/>
      </c:catAx>
      <c:valAx>
        <c:axId val="177489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7489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s-CO"/>
              <a:t>HABEAS DATA PQRSF, presentadas por protección de datos personales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6.3509162560392254E-2"/>
          <c:y val="2.7054219949951767E-2"/>
          <c:w val="0.92962151542977001"/>
          <c:h val="0.673624384367505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Hoja1!$D$214</c:f>
              <c:strCache>
                <c:ptCount val="1"/>
                <c:pt idx="0">
                  <c:v>Peticiones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Hoja1!$D$215:$D$223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1-45A7-AEE3-6625213059BB}"/>
            </c:ext>
          </c:extLst>
        </c:ser>
        <c:ser>
          <c:idx val="1"/>
          <c:order val="1"/>
          <c:tx>
            <c:strRef>
              <c:f>Hoja1!$E$214</c:f>
              <c:strCache>
                <c:ptCount val="1"/>
                <c:pt idx="0">
                  <c:v>Quejas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Hoja1!$E$215:$E$223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41-45A7-AEE3-6625213059BB}"/>
            </c:ext>
          </c:extLst>
        </c:ser>
        <c:ser>
          <c:idx val="2"/>
          <c:order val="2"/>
          <c:tx>
            <c:strRef>
              <c:f>Hoja1!$F$214</c:f>
              <c:strCache>
                <c:ptCount val="1"/>
                <c:pt idx="0">
                  <c:v>Sugerencias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Hoja1!$F$215:$F$223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41-45A7-AEE3-6625213059BB}"/>
            </c:ext>
          </c:extLst>
        </c:ser>
        <c:ser>
          <c:idx val="3"/>
          <c:order val="3"/>
          <c:tx>
            <c:strRef>
              <c:f>Hoja1!$G$214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Hoja1!$G$215:$G$223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41-45A7-AEE3-6625213059BB}"/>
            </c:ext>
          </c:extLst>
        </c:ser>
        <c:ser>
          <c:idx val="4"/>
          <c:order val="4"/>
          <c:tx>
            <c:strRef>
              <c:f>Hoja1!$H$214</c:f>
              <c:strCache>
                <c:ptCount val="1"/>
                <c:pt idx="0">
                  <c:v>Solicitud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Hoja1!$H$215:$H$223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41-45A7-AEE3-6625213059BB}"/>
            </c:ext>
          </c:extLst>
        </c:ser>
        <c:ser>
          <c:idx val="5"/>
          <c:order val="5"/>
          <c:tx>
            <c:strRef>
              <c:f>Hoja1!$I$214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Hoja1!$C$215:$C$223</c:f>
              <c:strCache>
                <c:ptCount val="9"/>
                <c:pt idx="0">
                  <c:v>Confirmación recibo correo actualización Política de tratamiento de datos</c:v>
                </c:pt>
                <c:pt idx="1">
                  <c:v>Protección de datos personales </c:v>
                </c:pt>
                <c:pt idx="2">
                  <c:v>Orientaciones internas en manejo de datos personales</c:v>
                </c:pt>
                <c:pt idx="3">
                  <c:v>Asuntos Académicos </c:v>
                </c:pt>
                <c:pt idx="4">
                  <c:v>Orientación de atención tramite académico </c:v>
                </c:pt>
                <c:pt idx="5">
                  <c:v>relacionadas con movilidad </c:v>
                </c:pt>
                <c:pt idx="6">
                  <c:v>Certificados laborales </c:v>
                </c:pt>
                <c:pt idx="7">
                  <c:v>Otros- sin mensaje</c:v>
                </c:pt>
                <c:pt idx="8">
                  <c:v>Acciones administrativas de la Universidad </c:v>
                </c:pt>
              </c:strCache>
            </c:strRef>
          </c:cat>
          <c:val>
            <c:numRef>
              <c:f>Hoja1!$I$215:$I$223</c:f>
              <c:numCache>
                <c:formatCode>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41-45A7-AEE3-6625213059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3553135"/>
        <c:axId val="343553967"/>
      </c:barChart>
      <c:catAx>
        <c:axId val="34355313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Tipo de incidencia por asunto comunicado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343553967"/>
        <c:crosses val="autoZero"/>
        <c:auto val="1"/>
        <c:lblAlgn val="ctr"/>
        <c:lblOffset val="100"/>
        <c:noMultiLvlLbl val="0"/>
      </c:catAx>
      <c:valAx>
        <c:axId val="343553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CO"/>
                  <a:t># de incidencias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s-C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343553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image" Target="../media/image5.jf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image" Target="../media/image5.jfif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5B606-A6C6-4689-BF90-D1A3C87FD17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3A4027-0AEE-41A0-A9BB-940511EB0001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67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EA81877-7FC2-483F-A611-3CD223731D0E}" type="parTrans" cxnId="{06BFB6EE-5251-493F-BF05-03782E0C86A3}">
      <dgm:prSet/>
      <dgm:spPr/>
      <dgm:t>
        <a:bodyPr/>
        <a:lstStyle/>
        <a:p>
          <a:endParaRPr lang="en-US"/>
        </a:p>
      </dgm:t>
    </dgm:pt>
    <dgm:pt modelId="{9A3CBDF7-A110-413E-BAE6-0771FCBC4783}" type="sibTrans" cxnId="{06BFB6EE-5251-493F-BF05-03782E0C86A3}">
      <dgm:prSet/>
      <dgm:spPr/>
      <dgm:t>
        <a:bodyPr/>
        <a:lstStyle/>
        <a:p>
          <a:endParaRPr lang="en-US"/>
        </a:p>
      </dgm:t>
    </dgm:pt>
    <dgm:pt modelId="{55A33499-B04D-4D1D-B536-629DE10C5EB6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37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AAB65A63-0734-48C9-9837-F96881F5DF8E}" type="parTrans" cxnId="{4CE31967-1F6B-4B5B-96FE-A7388554037A}">
      <dgm:prSet/>
      <dgm:spPr/>
      <dgm:t>
        <a:bodyPr/>
        <a:lstStyle/>
        <a:p>
          <a:endParaRPr lang="en-US"/>
        </a:p>
      </dgm:t>
    </dgm:pt>
    <dgm:pt modelId="{15936BFE-5693-4451-8D39-A288DB38EB61}" type="sibTrans" cxnId="{4CE31967-1F6B-4B5B-96FE-A7388554037A}">
      <dgm:prSet/>
      <dgm:spPr/>
      <dgm:t>
        <a:bodyPr/>
        <a:lstStyle/>
        <a:p>
          <a:endParaRPr lang="en-US"/>
        </a:p>
      </dgm:t>
    </dgm:pt>
    <dgm:pt modelId="{1D1A8FC9-4350-480D-819C-9EBB83E127E0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33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A50084-5E85-43A3-BA44-E9E0C78DCF7E}" type="parTrans" cxnId="{6A1BDB9F-0846-485A-9C7D-20D66E94DA1E}">
      <dgm:prSet/>
      <dgm:spPr/>
      <dgm:t>
        <a:bodyPr/>
        <a:lstStyle/>
        <a:p>
          <a:endParaRPr lang="en-US"/>
        </a:p>
      </dgm:t>
    </dgm:pt>
    <dgm:pt modelId="{01F750F1-8781-475E-A172-E8CB71BEA0C4}" type="sibTrans" cxnId="{6A1BDB9F-0846-485A-9C7D-20D66E94DA1E}">
      <dgm:prSet/>
      <dgm:spPr/>
      <dgm:t>
        <a:bodyPr/>
        <a:lstStyle/>
        <a:p>
          <a:endParaRPr lang="en-US"/>
        </a:p>
      </dgm:t>
    </dgm:pt>
    <dgm:pt modelId="{DC2870A0-0D5D-4956-AA26-526CC22672CE}" type="pres">
      <dgm:prSet presAssocID="{D815B606-A6C6-4689-BF90-D1A3C87FD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4CE54C9-4AD9-4B2E-A92E-D80F9A7C68A5}" type="pres">
      <dgm:prSet presAssocID="{283A4027-0AEE-41A0-A9BB-940511EB0001}" presName="compNode" presStyleCnt="0"/>
      <dgm:spPr/>
    </dgm:pt>
    <dgm:pt modelId="{5505302E-032C-4EC0-B6C1-27A33D961194}" type="pres">
      <dgm:prSet presAssocID="{283A4027-0AEE-41A0-A9BB-940511EB0001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s-ES"/>
        </a:p>
      </dgm:t>
    </dgm:pt>
    <dgm:pt modelId="{6ADDF79D-0271-49D7-9AD3-31BCE9716E13}" type="pres">
      <dgm:prSet presAssocID="{283A4027-0AEE-41A0-A9BB-940511EB0001}" presName="textRect" presStyleLbl="revTx" presStyleIdx="0" presStyleCnt="3" custScaleX="116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21F5A0-E2BD-4C92-BE12-5747D33BD1CB}" type="pres">
      <dgm:prSet presAssocID="{9A3CBDF7-A110-413E-BAE6-0771FCBC478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4FB17EC-22BA-416F-886C-66825E2E2D2F}" type="pres">
      <dgm:prSet presAssocID="{55A33499-B04D-4D1D-B536-629DE10C5EB6}" presName="compNode" presStyleCnt="0"/>
      <dgm:spPr/>
    </dgm:pt>
    <dgm:pt modelId="{A706BE76-2418-4042-B114-FC667D71B85E}" type="pres">
      <dgm:prSet presAssocID="{55A33499-B04D-4D1D-B536-629DE10C5EB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F1F23686-320D-423C-ACB0-51B05F7CA7C6}" type="pres">
      <dgm:prSet presAssocID="{55A33499-B04D-4D1D-B536-629DE10C5EB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7CCD8-4A27-4CD0-A53F-EFC3A29B8237}" type="pres">
      <dgm:prSet presAssocID="{15936BFE-5693-4451-8D39-A288DB38EB6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05AC246-44A9-4314-BB75-D76B99F8B0CD}" type="pres">
      <dgm:prSet presAssocID="{1D1A8FC9-4350-480D-819C-9EBB83E127E0}" presName="compNode" presStyleCnt="0"/>
      <dgm:spPr/>
    </dgm:pt>
    <dgm:pt modelId="{B0B8E580-63B8-4947-9726-698F5069EE0B}" type="pres">
      <dgm:prSet presAssocID="{1D1A8FC9-4350-480D-819C-9EBB83E127E0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A9A141FD-EB85-467E-BA27-F223E9C383B8}" type="pres">
      <dgm:prSet presAssocID="{1D1A8FC9-4350-480D-819C-9EBB83E127E0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EDC5A9-9BA3-4C5C-8A93-0CEED08F98A3}" type="presOf" srcId="{1D1A8FC9-4350-480D-819C-9EBB83E127E0}" destId="{A9A141FD-EB85-467E-BA27-F223E9C383B8}" srcOrd="0" destOrd="0" presId="urn:microsoft.com/office/officeart/2005/8/layout/pList1"/>
    <dgm:cxn modelId="{6A1BDB9F-0846-485A-9C7D-20D66E94DA1E}" srcId="{D815B606-A6C6-4689-BF90-D1A3C87FD17F}" destId="{1D1A8FC9-4350-480D-819C-9EBB83E127E0}" srcOrd="2" destOrd="0" parTransId="{63A50084-5E85-43A3-BA44-E9E0C78DCF7E}" sibTransId="{01F750F1-8781-475E-A172-E8CB71BEA0C4}"/>
    <dgm:cxn modelId="{2235EBF8-6BDD-424F-BAC1-4C9D7731F94B}" type="presOf" srcId="{15936BFE-5693-4451-8D39-A288DB38EB61}" destId="{72A7CCD8-4A27-4CD0-A53F-EFC3A29B8237}" srcOrd="0" destOrd="0" presId="urn:microsoft.com/office/officeart/2005/8/layout/pList1"/>
    <dgm:cxn modelId="{A7D917EA-38D1-4CAA-BA05-94D164F93663}" type="presOf" srcId="{9A3CBDF7-A110-413E-BAE6-0771FCBC4783}" destId="{9621F5A0-E2BD-4C92-BE12-5747D33BD1CB}" srcOrd="0" destOrd="0" presId="urn:microsoft.com/office/officeart/2005/8/layout/pList1"/>
    <dgm:cxn modelId="{4CE31967-1F6B-4B5B-96FE-A7388554037A}" srcId="{D815B606-A6C6-4689-BF90-D1A3C87FD17F}" destId="{55A33499-B04D-4D1D-B536-629DE10C5EB6}" srcOrd="1" destOrd="0" parTransId="{AAB65A63-0734-48C9-9837-F96881F5DF8E}" sibTransId="{15936BFE-5693-4451-8D39-A288DB38EB61}"/>
    <dgm:cxn modelId="{94B40A75-45B7-42F4-9B98-DB9E2815D773}" type="presOf" srcId="{D815B606-A6C6-4689-BF90-D1A3C87FD17F}" destId="{DC2870A0-0D5D-4956-AA26-526CC22672CE}" srcOrd="0" destOrd="0" presId="urn:microsoft.com/office/officeart/2005/8/layout/pList1"/>
    <dgm:cxn modelId="{E0061755-39C8-4FF7-BECF-F0C639A49BE7}" type="presOf" srcId="{283A4027-0AEE-41A0-A9BB-940511EB0001}" destId="{6ADDF79D-0271-49D7-9AD3-31BCE9716E13}" srcOrd="0" destOrd="0" presId="urn:microsoft.com/office/officeart/2005/8/layout/pList1"/>
    <dgm:cxn modelId="{06BFB6EE-5251-493F-BF05-03782E0C86A3}" srcId="{D815B606-A6C6-4689-BF90-D1A3C87FD17F}" destId="{283A4027-0AEE-41A0-A9BB-940511EB0001}" srcOrd="0" destOrd="0" parTransId="{4EA81877-7FC2-483F-A611-3CD223731D0E}" sibTransId="{9A3CBDF7-A110-413E-BAE6-0771FCBC4783}"/>
    <dgm:cxn modelId="{DC528E6B-BCAB-4520-8037-BDCFFB4DC2F2}" type="presOf" srcId="{55A33499-B04D-4D1D-B536-629DE10C5EB6}" destId="{F1F23686-320D-423C-ACB0-51B05F7CA7C6}" srcOrd="0" destOrd="0" presId="urn:microsoft.com/office/officeart/2005/8/layout/pList1"/>
    <dgm:cxn modelId="{E6347090-C21D-4E78-8181-A0DF0BD1373D}" type="presParOf" srcId="{DC2870A0-0D5D-4956-AA26-526CC22672CE}" destId="{A4CE54C9-4AD9-4B2E-A92E-D80F9A7C68A5}" srcOrd="0" destOrd="0" presId="urn:microsoft.com/office/officeart/2005/8/layout/pList1"/>
    <dgm:cxn modelId="{FBB9F729-3518-4864-81A1-7D6485F6211A}" type="presParOf" srcId="{A4CE54C9-4AD9-4B2E-A92E-D80F9A7C68A5}" destId="{5505302E-032C-4EC0-B6C1-27A33D961194}" srcOrd="0" destOrd="0" presId="urn:microsoft.com/office/officeart/2005/8/layout/pList1"/>
    <dgm:cxn modelId="{057E6D96-F2AC-4EA6-8890-74AA6BA968F0}" type="presParOf" srcId="{A4CE54C9-4AD9-4B2E-A92E-D80F9A7C68A5}" destId="{6ADDF79D-0271-49D7-9AD3-31BCE9716E13}" srcOrd="1" destOrd="0" presId="urn:microsoft.com/office/officeart/2005/8/layout/pList1"/>
    <dgm:cxn modelId="{CC09EF2E-691E-422B-AF9F-DA960E6BDDBB}" type="presParOf" srcId="{DC2870A0-0D5D-4956-AA26-526CC22672CE}" destId="{9621F5A0-E2BD-4C92-BE12-5747D33BD1CB}" srcOrd="1" destOrd="0" presId="urn:microsoft.com/office/officeart/2005/8/layout/pList1"/>
    <dgm:cxn modelId="{8E7CC1C2-AABE-4F11-AB37-B090B0390F88}" type="presParOf" srcId="{DC2870A0-0D5D-4956-AA26-526CC22672CE}" destId="{A4FB17EC-22BA-416F-886C-66825E2E2D2F}" srcOrd="2" destOrd="0" presId="urn:microsoft.com/office/officeart/2005/8/layout/pList1"/>
    <dgm:cxn modelId="{8FF44B63-202B-484C-9D88-391DC6DFC4CC}" type="presParOf" srcId="{A4FB17EC-22BA-416F-886C-66825E2E2D2F}" destId="{A706BE76-2418-4042-B114-FC667D71B85E}" srcOrd="0" destOrd="0" presId="urn:microsoft.com/office/officeart/2005/8/layout/pList1"/>
    <dgm:cxn modelId="{B705D966-1EC2-431A-88FF-A0B7DE015EF8}" type="presParOf" srcId="{A4FB17EC-22BA-416F-886C-66825E2E2D2F}" destId="{F1F23686-320D-423C-ACB0-51B05F7CA7C6}" srcOrd="1" destOrd="0" presId="urn:microsoft.com/office/officeart/2005/8/layout/pList1"/>
    <dgm:cxn modelId="{EE411665-112A-44E0-9AED-E134DC7F70A4}" type="presParOf" srcId="{DC2870A0-0D5D-4956-AA26-526CC22672CE}" destId="{72A7CCD8-4A27-4CD0-A53F-EFC3A29B8237}" srcOrd="3" destOrd="0" presId="urn:microsoft.com/office/officeart/2005/8/layout/pList1"/>
    <dgm:cxn modelId="{369F4731-EA14-4B54-B71F-2C8C34214FE6}" type="presParOf" srcId="{DC2870A0-0D5D-4956-AA26-526CC22672CE}" destId="{B05AC246-44A9-4314-BB75-D76B99F8B0CD}" srcOrd="4" destOrd="0" presId="urn:microsoft.com/office/officeart/2005/8/layout/pList1"/>
    <dgm:cxn modelId="{3AA5F662-3A38-4180-B3AD-1046B484F6BE}" type="presParOf" srcId="{B05AC246-44A9-4314-BB75-D76B99F8B0CD}" destId="{B0B8E580-63B8-4947-9726-698F5069EE0B}" srcOrd="0" destOrd="0" presId="urn:microsoft.com/office/officeart/2005/8/layout/pList1"/>
    <dgm:cxn modelId="{38CEF1E8-D88D-4B9A-95EE-BF975211A602}" type="presParOf" srcId="{B05AC246-44A9-4314-BB75-D76B99F8B0CD}" destId="{A9A141FD-EB85-467E-BA27-F223E9C383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67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40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26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40A12A50-5AE5-4384-89E4-2DAAC299E2BE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0E9F83E8-0290-45F7-A772-C6F10EAE43EB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137 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F8F84E-5059-407A-B86C-84FC6E7F4DC8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85D9D-C8B2-46E9-A107-9BA751373217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Asignada: 21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853410EC-9FCC-4718-896E-29812B3BC456}" type="parTrans" cxnId="{F2E5A580-8481-4E20-8E60-E2E5F86F627B}">
      <dgm:prSet/>
      <dgm:spPr/>
      <dgm:t>
        <a:bodyPr/>
        <a:lstStyle/>
        <a:p>
          <a:endParaRPr lang="en-US"/>
        </a:p>
      </dgm:t>
    </dgm:pt>
    <dgm:pt modelId="{9A7CD172-F085-4491-93E6-03F56C1BFFB3}" type="sibTrans" cxnId="{F2E5A580-8481-4E20-8E60-E2E5F86F627B}">
      <dgm:prSet/>
      <dgm:spPr/>
      <dgm:t>
        <a:bodyPr/>
        <a:lstStyle/>
        <a:p>
          <a:endParaRPr lang="en-US"/>
        </a:p>
      </dgm:t>
    </dgm:pt>
    <dgm:pt modelId="{2A33F5CE-3644-4AD7-A642-A66853415DDA}">
      <dgm:prSet/>
      <dgm:spPr/>
      <dgm:t>
        <a:bodyPr/>
        <a:lstStyle/>
        <a:p>
          <a:r>
            <a:rPr lang="es-CO" dirty="0">
              <a:latin typeface="Tahoma" panose="020B0604030504040204" pitchFamily="34" charset="0"/>
              <a:cs typeface="Tahoma" panose="020B0604030504040204" pitchFamily="34" charset="0"/>
            </a:rPr>
            <a:t>En </a:t>
          </a:r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trámite: 3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E5293263-68C5-4926-AF77-5B8F5D4018FF}" type="parTrans" cxnId="{4EAA003E-7A0D-40FB-BCD8-41C54F2626B7}">
      <dgm:prSet/>
      <dgm:spPr/>
      <dgm:t>
        <a:bodyPr/>
        <a:lstStyle/>
        <a:p>
          <a:endParaRPr lang="en-US"/>
        </a:p>
      </dgm:t>
    </dgm:pt>
    <dgm:pt modelId="{DE7156F9-8C91-4435-89E6-764157396C3F}" type="sibTrans" cxnId="{4EAA003E-7A0D-40FB-BCD8-41C54F2626B7}">
      <dgm:prSet/>
      <dgm:spPr/>
      <dgm:t>
        <a:bodyPr/>
        <a:lstStyle/>
        <a:p>
          <a:endParaRPr lang="en-US"/>
        </a:p>
      </dgm:t>
    </dgm:pt>
    <dgm:pt modelId="{603FEC49-90CE-494C-9DA3-5C08E06645AF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Generada: 0 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DDDC8AA8-4EE1-4BAE-B8E6-895AF94EB597}" type="parTrans" cxnId="{BBFE0566-AEFF-47DB-A329-449F4B08C597}">
      <dgm:prSet/>
      <dgm:spPr/>
      <dgm:t>
        <a:bodyPr/>
        <a:lstStyle/>
        <a:p>
          <a:endParaRPr lang="en-US"/>
        </a:p>
      </dgm:t>
    </dgm:pt>
    <dgm:pt modelId="{B8CDC0E5-42E1-4E6D-B788-6090F99AECDB}" type="sibTrans" cxnId="{BBFE0566-AEFF-47DB-A329-449F4B08C597}">
      <dgm:prSet/>
      <dgm:spPr/>
      <dgm:t>
        <a:bodyPr/>
        <a:lstStyle/>
        <a:p>
          <a:endParaRPr lang="en-US"/>
        </a:p>
      </dgm:t>
    </dgm:pt>
    <dgm:pt modelId="{15D24ABB-9618-4F74-94D3-77D5584D980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Cerradas: 97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FD192496-7F77-44F5-9008-7C05EFCD01D8}" type="parTrans" cxnId="{FDA98824-AF36-4251-9709-EA5F2A8FBEF2}">
      <dgm:prSet/>
      <dgm:spPr/>
      <dgm:t>
        <a:bodyPr/>
        <a:lstStyle/>
        <a:p>
          <a:endParaRPr lang="en-US"/>
        </a:p>
      </dgm:t>
    </dgm:pt>
    <dgm:pt modelId="{ABAB68BE-6C84-4BBF-9833-4456ADFA7E66}" type="sibTrans" cxnId="{FDA98824-AF36-4251-9709-EA5F2A8FBEF2}">
      <dgm:prSet/>
      <dgm:spPr/>
      <dgm:t>
        <a:bodyPr/>
        <a:lstStyle/>
        <a:p>
          <a:endParaRPr lang="en-US"/>
        </a:p>
      </dgm:t>
    </dgm:pt>
    <dgm:pt modelId="{0E9F83E8-0290-45F7-A772-C6F10EAE43EB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Total: 137 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695101B2-C365-492E-8F6F-F059A66973ED}" type="parTrans" cxnId="{14D7E058-F2D7-4CE5-AD83-D9163C13EE89}">
      <dgm:prSet/>
      <dgm:spPr/>
      <dgm:t>
        <a:bodyPr/>
        <a:lstStyle/>
        <a:p>
          <a:endParaRPr lang="en-US"/>
        </a:p>
      </dgm:t>
    </dgm:pt>
    <dgm:pt modelId="{4E296C09-7AC0-417C-9507-8716E31B13C5}" type="sibTrans" cxnId="{14D7E058-F2D7-4CE5-AD83-D9163C13EE89}">
      <dgm:prSet/>
      <dgm:spPr/>
      <dgm:t>
        <a:bodyPr/>
        <a:lstStyle/>
        <a:p>
          <a:endParaRPr lang="en-US"/>
        </a:p>
      </dgm:t>
    </dgm:pt>
    <dgm:pt modelId="{40A12A50-5AE5-4384-89E4-2DAAC299E2BE}">
      <dgm:prSet/>
      <dgm:spPr/>
      <dgm:t>
        <a:bodyPr/>
        <a:lstStyle/>
        <a:p>
          <a:r>
            <a:rPr lang="es-CO" dirty="0" smtClean="0">
              <a:latin typeface="Tahoma" panose="020B0604030504040204" pitchFamily="34" charset="0"/>
              <a:cs typeface="Tahoma" panose="020B0604030504040204" pitchFamily="34" charset="0"/>
            </a:rPr>
            <a:t>No aplica: 16</a:t>
          </a:r>
          <a:endParaRPr lang="en-US" dirty="0">
            <a:latin typeface="Tahoma" panose="020B0604030504040204" pitchFamily="34" charset="0"/>
            <a:cs typeface="Tahoma" panose="020B0604030504040204" pitchFamily="34" charset="0"/>
          </a:endParaRPr>
        </a:p>
      </dgm:t>
    </dgm:pt>
    <dgm:pt modelId="{B1E9158E-F45D-4DA1-96AC-EAE50917B6B6}" type="sibTrans" cxnId="{F341E83D-1E43-48F2-A876-A82FD45718D8}">
      <dgm:prSet/>
      <dgm:spPr/>
      <dgm:t>
        <a:bodyPr/>
        <a:lstStyle/>
        <a:p>
          <a:endParaRPr lang="en-US"/>
        </a:p>
      </dgm:t>
    </dgm:pt>
    <dgm:pt modelId="{2FCF27A0-C582-4EC8-99AC-F4C30A19C45D}" type="parTrans" cxnId="{F341E83D-1E43-48F2-A876-A82FD45718D8}">
      <dgm:prSet/>
      <dgm:spPr/>
      <dgm:t>
        <a:bodyPr/>
        <a:lstStyle/>
        <a:p>
          <a:endParaRPr lang="en-US"/>
        </a:p>
      </dgm:t>
    </dgm:pt>
    <dgm:pt modelId="{2A56FF45-23BC-4872-8333-667E89BC1508}" type="pres">
      <dgm:prSet presAssocID="{B7F8F84E-5059-407A-B86C-84FC6E7F4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A06E00-7910-4009-9C02-A5F978445908}" type="pres">
      <dgm:prSet presAssocID="{5E885D9D-C8B2-46E9-A107-9BA751373217}" presName="compNode" presStyleCnt="0"/>
      <dgm:spPr/>
    </dgm:pt>
    <dgm:pt modelId="{EA0C7A58-D420-4070-9456-95F3B0B98E79}" type="pres">
      <dgm:prSet presAssocID="{5E885D9D-C8B2-46E9-A107-9BA751373217}" presName="pictRect" presStyleLbl="node1" presStyleIdx="0" presStyleCnt="6"/>
      <dgm:spPr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6BFA9D3C-7239-4EC6-9675-BA82052D785D}" type="pres">
      <dgm:prSet presAssocID="{5E885D9D-C8B2-46E9-A107-9BA751373217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3EACC9-CED1-4E4D-8D0B-D865DDE832E8}" type="pres">
      <dgm:prSet presAssocID="{9A7CD172-F085-4491-93E6-03F56C1BFFB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9530842-EBF3-4D46-AE64-59E4467E65AA}" type="pres">
      <dgm:prSet presAssocID="{2A33F5CE-3644-4AD7-A642-A66853415DDA}" presName="compNode" presStyleCnt="0"/>
      <dgm:spPr/>
    </dgm:pt>
    <dgm:pt modelId="{88E28629-2AE4-49B1-AE29-5A33828E0A63}" type="pres">
      <dgm:prSet presAssocID="{2A33F5CE-3644-4AD7-A642-A66853415DDA}" presName="pictRect" presStyleLbl="node1" presStyleIdx="1" presStyleCnt="6"/>
      <dgm:spPr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4E921626-4B81-4448-BB32-12B2D9216F46}" type="pres">
      <dgm:prSet presAssocID="{2A33F5CE-3644-4AD7-A642-A66853415DDA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CC8B0-EC44-4AC1-B9B4-94B3F2A7C5BC}" type="pres">
      <dgm:prSet presAssocID="{DE7156F9-8C91-4435-89E6-764157396C3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22CCCB5-76BF-4BEB-84F2-866F0556E976}" type="pres">
      <dgm:prSet presAssocID="{603FEC49-90CE-494C-9DA3-5C08E06645AF}" presName="compNode" presStyleCnt="0"/>
      <dgm:spPr/>
    </dgm:pt>
    <dgm:pt modelId="{DE44EB8F-D49A-4FDF-BEF7-F0FBC3280DEE}" type="pres">
      <dgm:prSet presAssocID="{603FEC49-90CE-494C-9DA3-5C08E06645AF}" presName="pictRect" presStyleLbl="node1" presStyleIdx="2" presStyleCnt="6"/>
      <dgm:spPr>
        <a:blipFill rotWithShape="1">
          <a:blip xmlns:r="http://schemas.openxmlformats.org/officeDocument/2006/relationships" r:embed="rId1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1C419C4F-2D4B-4889-A618-4314071AF34C}" type="pres">
      <dgm:prSet presAssocID="{603FEC49-90CE-494C-9DA3-5C08E06645AF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26650-FA36-43C8-B151-8894D4C817D8}" type="pres">
      <dgm:prSet presAssocID="{B8CDC0E5-42E1-4E6D-B788-6090F99AECD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0928665-9172-4DB8-9FB3-086DD171655D}" type="pres">
      <dgm:prSet presAssocID="{15D24ABB-9618-4F74-94D3-77D5584D980B}" presName="compNode" presStyleCnt="0"/>
      <dgm:spPr/>
    </dgm:pt>
    <dgm:pt modelId="{C6364732-BFF6-4BCA-AD09-079D7F379A57}" type="pres">
      <dgm:prSet presAssocID="{15D24ABB-9618-4F74-94D3-77D5584D980B}" presName="pictRect" presStyleLbl="node1" presStyleIdx="3" presStyleCnt="6"/>
      <dgm:spPr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0BA1FFCA-812E-408E-AECC-92110B88DA0B}" type="pres">
      <dgm:prSet presAssocID="{15D24ABB-9618-4F74-94D3-77D5584D980B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81490-1DDA-4F01-9861-F94B601547BB}" type="pres">
      <dgm:prSet presAssocID="{ABAB68BE-6C84-4BBF-9833-4456ADFA7E6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5BBCE82-F96E-4731-BC7C-A547D215B2B1}" type="pres">
      <dgm:prSet presAssocID="{40A12A50-5AE5-4384-89E4-2DAAC299E2BE}" presName="compNode" presStyleCnt="0"/>
      <dgm:spPr/>
    </dgm:pt>
    <dgm:pt modelId="{D2D614F8-6FBC-443E-82DF-04EF93F482C3}" type="pres">
      <dgm:prSet presAssocID="{40A12A50-5AE5-4384-89E4-2DAAC299E2BE}" presName="pictRect" presStyleLbl="node1" presStyleIdx="4" presStyleCnt="6"/>
      <dgm:spPr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5FF9F1E6-60E9-4D55-B16B-E646D150E4C9}" type="pres">
      <dgm:prSet presAssocID="{40A12A50-5AE5-4384-89E4-2DAAC299E2BE}" presName="textRect" presStyleLbl="revTx" presStyleIdx="4" presStyleCnt="6" custLinFactNeighborX="3807" custLinFactNeighborY="22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F4A543-2286-4331-8530-3883AC4F7F88}" type="pres">
      <dgm:prSet presAssocID="{B1E9158E-F45D-4DA1-96AC-EAE50917B6B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773AF6-3660-4938-BE54-DB5C5A5B8317}" type="pres">
      <dgm:prSet presAssocID="{0E9F83E8-0290-45F7-A772-C6F10EAE43EB}" presName="compNode" presStyleCnt="0"/>
      <dgm:spPr/>
    </dgm:pt>
    <dgm:pt modelId="{56D79A47-483B-4D6B-BE95-A6EAF5FFA93B}" type="pres">
      <dgm:prSet presAssocID="{0E9F83E8-0290-45F7-A772-C6F10EAE43EB}" presName="pictRect" presStyleLbl="node1" presStyleIdx="5" presStyleCnt="6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  <dgm:t>
        <a:bodyPr/>
        <a:lstStyle/>
        <a:p>
          <a:endParaRPr lang="es-ES"/>
        </a:p>
      </dgm:t>
    </dgm:pt>
    <dgm:pt modelId="{B75A3A59-A53C-4B2E-A0BB-10711EDA26BA}" type="pres">
      <dgm:prSet presAssocID="{0E9F83E8-0290-45F7-A772-C6F10EAE43EB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639B5F-5628-40DC-BAF1-701DE03503D2}" type="presOf" srcId="{15D24ABB-9618-4F74-94D3-77D5584D980B}" destId="{0BA1FFCA-812E-408E-AECC-92110B88DA0B}" srcOrd="0" destOrd="0" presId="urn:microsoft.com/office/officeart/2005/8/layout/pList1"/>
    <dgm:cxn modelId="{72601387-72E7-40FC-956E-E0CF05F6C913}" type="presOf" srcId="{ABAB68BE-6C84-4BBF-9833-4456ADFA7E66}" destId="{B4F81490-1DDA-4F01-9861-F94B601547BB}" srcOrd="0" destOrd="0" presId="urn:microsoft.com/office/officeart/2005/8/layout/pList1"/>
    <dgm:cxn modelId="{5D1B7211-3C5E-45FF-B152-A816D81A561C}" type="presOf" srcId="{40A12A50-5AE5-4384-89E4-2DAAC299E2BE}" destId="{5FF9F1E6-60E9-4D55-B16B-E646D150E4C9}" srcOrd="0" destOrd="0" presId="urn:microsoft.com/office/officeart/2005/8/layout/pList1"/>
    <dgm:cxn modelId="{B0CC0882-D731-4742-9EA7-20F0A2B335DD}" type="presOf" srcId="{603FEC49-90CE-494C-9DA3-5C08E06645AF}" destId="{1C419C4F-2D4B-4889-A618-4314071AF34C}" srcOrd="0" destOrd="0" presId="urn:microsoft.com/office/officeart/2005/8/layout/pList1"/>
    <dgm:cxn modelId="{4EAA003E-7A0D-40FB-BCD8-41C54F2626B7}" srcId="{B7F8F84E-5059-407A-B86C-84FC6E7F4DC8}" destId="{2A33F5CE-3644-4AD7-A642-A66853415DDA}" srcOrd="1" destOrd="0" parTransId="{E5293263-68C5-4926-AF77-5B8F5D4018FF}" sibTransId="{DE7156F9-8C91-4435-89E6-764157396C3F}"/>
    <dgm:cxn modelId="{14D7E058-F2D7-4CE5-AD83-D9163C13EE89}" srcId="{B7F8F84E-5059-407A-B86C-84FC6E7F4DC8}" destId="{0E9F83E8-0290-45F7-A772-C6F10EAE43EB}" srcOrd="5" destOrd="0" parTransId="{695101B2-C365-492E-8F6F-F059A66973ED}" sibTransId="{4E296C09-7AC0-417C-9507-8716E31B13C5}"/>
    <dgm:cxn modelId="{BBFE0566-AEFF-47DB-A329-449F4B08C597}" srcId="{B7F8F84E-5059-407A-B86C-84FC6E7F4DC8}" destId="{603FEC49-90CE-494C-9DA3-5C08E06645AF}" srcOrd="2" destOrd="0" parTransId="{DDDC8AA8-4EE1-4BAE-B8E6-895AF94EB597}" sibTransId="{B8CDC0E5-42E1-4E6D-B788-6090F99AECDB}"/>
    <dgm:cxn modelId="{AE2121F6-C471-4FE6-A093-FA86942EC3B8}" type="presOf" srcId="{B1E9158E-F45D-4DA1-96AC-EAE50917B6B6}" destId="{46F4A543-2286-4331-8530-3883AC4F7F88}" srcOrd="0" destOrd="0" presId="urn:microsoft.com/office/officeart/2005/8/layout/pList1"/>
    <dgm:cxn modelId="{5A131667-8EBE-43BC-8CBD-6C5927CD1AA1}" type="presOf" srcId="{5E885D9D-C8B2-46E9-A107-9BA751373217}" destId="{6BFA9D3C-7239-4EC6-9675-BA82052D785D}" srcOrd="0" destOrd="0" presId="urn:microsoft.com/office/officeart/2005/8/layout/pList1"/>
    <dgm:cxn modelId="{803C4927-967D-4779-AB30-B16F3CA8077B}" type="presOf" srcId="{0E9F83E8-0290-45F7-A772-C6F10EAE43EB}" destId="{B75A3A59-A53C-4B2E-A0BB-10711EDA26BA}" srcOrd="0" destOrd="0" presId="urn:microsoft.com/office/officeart/2005/8/layout/pList1"/>
    <dgm:cxn modelId="{A91D43E1-4001-446D-8567-BEC6F9DA5E6B}" type="presOf" srcId="{2A33F5CE-3644-4AD7-A642-A66853415DDA}" destId="{4E921626-4B81-4448-BB32-12B2D9216F46}" srcOrd="0" destOrd="0" presId="urn:microsoft.com/office/officeart/2005/8/layout/pList1"/>
    <dgm:cxn modelId="{F40D0CD4-494B-4492-BA9B-D84470E25472}" type="presOf" srcId="{9A7CD172-F085-4491-93E6-03F56C1BFFB3}" destId="{1E3EACC9-CED1-4E4D-8D0B-D865DDE832E8}" srcOrd="0" destOrd="0" presId="urn:microsoft.com/office/officeart/2005/8/layout/pList1"/>
    <dgm:cxn modelId="{F341E83D-1E43-48F2-A876-A82FD45718D8}" srcId="{B7F8F84E-5059-407A-B86C-84FC6E7F4DC8}" destId="{40A12A50-5AE5-4384-89E4-2DAAC299E2BE}" srcOrd="4" destOrd="0" parTransId="{2FCF27A0-C582-4EC8-99AC-F4C30A19C45D}" sibTransId="{B1E9158E-F45D-4DA1-96AC-EAE50917B6B6}"/>
    <dgm:cxn modelId="{F2E5A580-8481-4E20-8E60-E2E5F86F627B}" srcId="{B7F8F84E-5059-407A-B86C-84FC6E7F4DC8}" destId="{5E885D9D-C8B2-46E9-A107-9BA751373217}" srcOrd="0" destOrd="0" parTransId="{853410EC-9FCC-4718-896E-29812B3BC456}" sibTransId="{9A7CD172-F085-4491-93E6-03F56C1BFFB3}"/>
    <dgm:cxn modelId="{A85CAA66-A2B0-4B97-862E-10482321133A}" type="presOf" srcId="{B7F8F84E-5059-407A-B86C-84FC6E7F4DC8}" destId="{2A56FF45-23BC-4872-8333-667E89BC1508}" srcOrd="0" destOrd="0" presId="urn:microsoft.com/office/officeart/2005/8/layout/pList1"/>
    <dgm:cxn modelId="{FDA98824-AF36-4251-9709-EA5F2A8FBEF2}" srcId="{B7F8F84E-5059-407A-B86C-84FC6E7F4DC8}" destId="{15D24ABB-9618-4F74-94D3-77D5584D980B}" srcOrd="3" destOrd="0" parTransId="{FD192496-7F77-44F5-9008-7C05EFCD01D8}" sibTransId="{ABAB68BE-6C84-4BBF-9833-4456ADFA7E66}"/>
    <dgm:cxn modelId="{C43B6B64-0603-4762-AD31-6727155C4EFB}" type="presOf" srcId="{B8CDC0E5-42E1-4E6D-B788-6090F99AECDB}" destId="{AC926650-FA36-43C8-B151-8894D4C817D8}" srcOrd="0" destOrd="0" presId="urn:microsoft.com/office/officeart/2005/8/layout/pList1"/>
    <dgm:cxn modelId="{C8142E73-E4B8-4107-AC15-CB2F969877EF}" type="presOf" srcId="{DE7156F9-8C91-4435-89E6-764157396C3F}" destId="{AEDCC8B0-EC44-4AC1-B9B4-94B3F2A7C5BC}" srcOrd="0" destOrd="0" presId="urn:microsoft.com/office/officeart/2005/8/layout/pList1"/>
    <dgm:cxn modelId="{3D5309C9-E97C-4EAB-83F3-806621234B4E}" type="presParOf" srcId="{2A56FF45-23BC-4872-8333-667E89BC1508}" destId="{1EA06E00-7910-4009-9C02-A5F978445908}" srcOrd="0" destOrd="0" presId="urn:microsoft.com/office/officeart/2005/8/layout/pList1"/>
    <dgm:cxn modelId="{77D2A658-2FB0-46E5-9260-219FA19F194A}" type="presParOf" srcId="{1EA06E00-7910-4009-9C02-A5F978445908}" destId="{EA0C7A58-D420-4070-9456-95F3B0B98E79}" srcOrd="0" destOrd="0" presId="urn:microsoft.com/office/officeart/2005/8/layout/pList1"/>
    <dgm:cxn modelId="{35B32142-97B5-410D-B828-E2D0E7809A2B}" type="presParOf" srcId="{1EA06E00-7910-4009-9C02-A5F978445908}" destId="{6BFA9D3C-7239-4EC6-9675-BA82052D785D}" srcOrd="1" destOrd="0" presId="urn:microsoft.com/office/officeart/2005/8/layout/pList1"/>
    <dgm:cxn modelId="{18E7268A-238A-42F5-A0DD-449C8696CE3D}" type="presParOf" srcId="{2A56FF45-23BC-4872-8333-667E89BC1508}" destId="{1E3EACC9-CED1-4E4D-8D0B-D865DDE832E8}" srcOrd="1" destOrd="0" presId="urn:microsoft.com/office/officeart/2005/8/layout/pList1"/>
    <dgm:cxn modelId="{CB010812-E1F2-44D3-8231-9E4DA991A947}" type="presParOf" srcId="{2A56FF45-23BC-4872-8333-667E89BC1508}" destId="{99530842-EBF3-4D46-AE64-59E4467E65AA}" srcOrd="2" destOrd="0" presId="urn:microsoft.com/office/officeart/2005/8/layout/pList1"/>
    <dgm:cxn modelId="{3A4E1A4C-5970-421F-B972-910F8FD8EBDA}" type="presParOf" srcId="{99530842-EBF3-4D46-AE64-59E4467E65AA}" destId="{88E28629-2AE4-49B1-AE29-5A33828E0A63}" srcOrd="0" destOrd="0" presId="urn:microsoft.com/office/officeart/2005/8/layout/pList1"/>
    <dgm:cxn modelId="{2DCE7039-977E-46EC-8938-5C0382B18741}" type="presParOf" srcId="{99530842-EBF3-4D46-AE64-59E4467E65AA}" destId="{4E921626-4B81-4448-BB32-12B2D9216F46}" srcOrd="1" destOrd="0" presId="urn:microsoft.com/office/officeart/2005/8/layout/pList1"/>
    <dgm:cxn modelId="{E540C780-49E1-453D-B6BF-20450033CC2E}" type="presParOf" srcId="{2A56FF45-23BC-4872-8333-667E89BC1508}" destId="{AEDCC8B0-EC44-4AC1-B9B4-94B3F2A7C5BC}" srcOrd="3" destOrd="0" presId="urn:microsoft.com/office/officeart/2005/8/layout/pList1"/>
    <dgm:cxn modelId="{A306B757-E079-4E06-B3DB-EA6C0013C9F7}" type="presParOf" srcId="{2A56FF45-23BC-4872-8333-667E89BC1508}" destId="{E22CCCB5-76BF-4BEB-84F2-866F0556E976}" srcOrd="4" destOrd="0" presId="urn:microsoft.com/office/officeart/2005/8/layout/pList1"/>
    <dgm:cxn modelId="{06831423-0497-4966-A55D-1D5306CF81F6}" type="presParOf" srcId="{E22CCCB5-76BF-4BEB-84F2-866F0556E976}" destId="{DE44EB8F-D49A-4FDF-BEF7-F0FBC3280DEE}" srcOrd="0" destOrd="0" presId="urn:microsoft.com/office/officeart/2005/8/layout/pList1"/>
    <dgm:cxn modelId="{C2940AF7-66FF-4E73-A949-55278F9D12D9}" type="presParOf" srcId="{E22CCCB5-76BF-4BEB-84F2-866F0556E976}" destId="{1C419C4F-2D4B-4889-A618-4314071AF34C}" srcOrd="1" destOrd="0" presId="urn:microsoft.com/office/officeart/2005/8/layout/pList1"/>
    <dgm:cxn modelId="{90D0FF7E-22CE-414C-88D4-552F5010F989}" type="presParOf" srcId="{2A56FF45-23BC-4872-8333-667E89BC1508}" destId="{AC926650-FA36-43C8-B151-8894D4C817D8}" srcOrd="5" destOrd="0" presId="urn:microsoft.com/office/officeart/2005/8/layout/pList1"/>
    <dgm:cxn modelId="{3850C09F-9C26-4D8A-BFAB-D844BBF85E13}" type="presParOf" srcId="{2A56FF45-23BC-4872-8333-667E89BC1508}" destId="{60928665-9172-4DB8-9FB3-086DD171655D}" srcOrd="6" destOrd="0" presId="urn:microsoft.com/office/officeart/2005/8/layout/pList1"/>
    <dgm:cxn modelId="{52D4CB40-EB1D-481D-9FA1-9AF4379DA724}" type="presParOf" srcId="{60928665-9172-4DB8-9FB3-086DD171655D}" destId="{C6364732-BFF6-4BCA-AD09-079D7F379A57}" srcOrd="0" destOrd="0" presId="urn:microsoft.com/office/officeart/2005/8/layout/pList1"/>
    <dgm:cxn modelId="{9004D4CE-3F93-4836-9C12-1B25860B2C73}" type="presParOf" srcId="{60928665-9172-4DB8-9FB3-086DD171655D}" destId="{0BA1FFCA-812E-408E-AECC-92110B88DA0B}" srcOrd="1" destOrd="0" presId="urn:microsoft.com/office/officeart/2005/8/layout/pList1"/>
    <dgm:cxn modelId="{888E6DE9-AC57-4D66-AA5C-4B3F06B9DCA0}" type="presParOf" srcId="{2A56FF45-23BC-4872-8333-667E89BC1508}" destId="{B4F81490-1DDA-4F01-9861-F94B601547BB}" srcOrd="7" destOrd="0" presId="urn:microsoft.com/office/officeart/2005/8/layout/pList1"/>
    <dgm:cxn modelId="{34596C07-28BD-4846-80DA-8F9062A74F1E}" type="presParOf" srcId="{2A56FF45-23BC-4872-8333-667E89BC1508}" destId="{25BBCE82-F96E-4731-BC7C-A547D215B2B1}" srcOrd="8" destOrd="0" presId="urn:microsoft.com/office/officeart/2005/8/layout/pList1"/>
    <dgm:cxn modelId="{F3A512A0-7E8B-4B35-81B9-3C47C763F8A0}" type="presParOf" srcId="{25BBCE82-F96E-4731-BC7C-A547D215B2B1}" destId="{D2D614F8-6FBC-443E-82DF-04EF93F482C3}" srcOrd="0" destOrd="0" presId="urn:microsoft.com/office/officeart/2005/8/layout/pList1"/>
    <dgm:cxn modelId="{9B23FC47-C858-413D-8BDB-D50364C5DAA1}" type="presParOf" srcId="{25BBCE82-F96E-4731-BC7C-A547D215B2B1}" destId="{5FF9F1E6-60E9-4D55-B16B-E646D150E4C9}" srcOrd="1" destOrd="0" presId="urn:microsoft.com/office/officeart/2005/8/layout/pList1"/>
    <dgm:cxn modelId="{474759B4-4E08-4478-9C9B-C5592409E4AE}" type="presParOf" srcId="{2A56FF45-23BC-4872-8333-667E89BC1508}" destId="{46F4A543-2286-4331-8530-3883AC4F7F88}" srcOrd="9" destOrd="0" presId="urn:microsoft.com/office/officeart/2005/8/layout/pList1"/>
    <dgm:cxn modelId="{32BF39CD-A353-44E8-818D-EB3BDA572910}" type="presParOf" srcId="{2A56FF45-23BC-4872-8333-667E89BC1508}" destId="{E5773AF6-3660-4938-BE54-DB5C5A5B8317}" srcOrd="10" destOrd="0" presId="urn:microsoft.com/office/officeart/2005/8/layout/pList1"/>
    <dgm:cxn modelId="{2027EBBB-F569-447F-BDD3-3A0FF520F9C4}" type="presParOf" srcId="{E5773AF6-3660-4938-BE54-DB5C5A5B8317}" destId="{56D79A47-483B-4D6B-BE95-A6EAF5FFA93B}" srcOrd="0" destOrd="0" presId="urn:microsoft.com/office/officeart/2005/8/layout/pList1"/>
    <dgm:cxn modelId="{0A3C5914-2CCF-4963-B7CD-3387377F8009}" type="presParOf" srcId="{E5773AF6-3660-4938-BE54-DB5C5A5B8317}" destId="{B75A3A59-A53C-4B2E-A0BB-10711EDA26B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302E-032C-4EC0-B6C1-27A33D961194}">
      <dsp:nvSpPr>
        <dsp:cNvPr id="0" name=""/>
        <dsp:cNvSpPr/>
      </dsp:nvSpPr>
      <dsp:spPr>
        <a:xfrm>
          <a:off x="168674" y="836122"/>
          <a:ext cx="1987304" cy="136925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DF79D-0271-49D7-9AD3-31BCE9716E13}">
      <dsp:nvSpPr>
        <dsp:cNvPr id="0" name=""/>
        <dsp:cNvSpPr/>
      </dsp:nvSpPr>
      <dsp:spPr>
        <a:xfrm>
          <a:off x="4593" y="2205375"/>
          <a:ext cx="2315468" cy="737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BUCARAMANGA </a:t>
          </a:r>
          <a:r>
            <a:rPr lang="es-CO" sz="21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67</a:t>
          </a:r>
          <a:endParaRPr lang="en-US" sz="21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593" y="2205375"/>
        <a:ext cx="2315468" cy="737289"/>
      </dsp:txXfrm>
    </dsp:sp>
    <dsp:sp modelId="{A706BE76-2418-4042-B114-FC667D71B85E}">
      <dsp:nvSpPr>
        <dsp:cNvPr id="0" name=""/>
        <dsp:cNvSpPr/>
      </dsp:nvSpPr>
      <dsp:spPr>
        <a:xfrm>
          <a:off x="2518875" y="836122"/>
          <a:ext cx="1987304" cy="136925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3686-320D-423C-ACB0-51B05F7CA7C6}">
      <dsp:nvSpPr>
        <dsp:cNvPr id="0" name=""/>
        <dsp:cNvSpPr/>
      </dsp:nvSpPr>
      <dsp:spPr>
        <a:xfrm>
          <a:off x="2518875" y="2205375"/>
          <a:ext cx="1987304" cy="737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CÚCUTA</a:t>
          </a: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37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518875" y="2205375"/>
        <a:ext cx="1987304" cy="737289"/>
      </dsp:txXfrm>
    </dsp:sp>
    <dsp:sp modelId="{B0B8E580-63B8-4947-9726-698F5069EE0B}">
      <dsp:nvSpPr>
        <dsp:cNvPr id="0" name=""/>
        <dsp:cNvSpPr/>
      </dsp:nvSpPr>
      <dsp:spPr>
        <a:xfrm>
          <a:off x="4704993" y="836122"/>
          <a:ext cx="1987304" cy="136925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141FD-EB85-467E-BA27-F223E9C383B8}">
      <dsp:nvSpPr>
        <dsp:cNvPr id="0" name=""/>
        <dsp:cNvSpPr/>
      </dsp:nvSpPr>
      <dsp:spPr>
        <a:xfrm>
          <a:off x="4704993" y="2205375"/>
          <a:ext cx="1987304" cy="737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VALLEDUPAR </a:t>
          </a:r>
          <a:r>
            <a:rPr lang="es-CO" sz="21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33</a:t>
          </a:r>
          <a:endParaRPr lang="en-US" sz="21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04993" y="2205375"/>
        <a:ext cx="1987304" cy="737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1238" y="583845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1238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Felicitaciones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1238" y="1937961"/>
        <a:ext cx="1965334" cy="729139"/>
      </dsp:txXfrm>
    </dsp:sp>
    <dsp:sp modelId="{88E28629-2AE4-49B1-AE29-5A33828E0A63}">
      <dsp:nvSpPr>
        <dsp:cNvPr id="0" name=""/>
        <dsp:cNvSpPr/>
      </dsp:nvSpPr>
      <dsp:spPr>
        <a:xfrm>
          <a:off x="2163189" y="583845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163189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Peticiones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67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163189" y="1937961"/>
        <a:ext cx="1965334" cy="729139"/>
      </dsp:txXfrm>
    </dsp:sp>
    <dsp:sp modelId="{DE44EB8F-D49A-4FDF-BEF7-F0FBC3280DEE}">
      <dsp:nvSpPr>
        <dsp:cNvPr id="0" name=""/>
        <dsp:cNvSpPr/>
      </dsp:nvSpPr>
      <dsp:spPr>
        <a:xfrm>
          <a:off x="4325140" y="583845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4325140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Quejas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40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4325140" y="1937961"/>
        <a:ext cx="1965334" cy="729139"/>
      </dsp:txXfrm>
    </dsp:sp>
    <dsp:sp modelId="{C6364732-BFF6-4BCA-AD09-079D7F379A57}">
      <dsp:nvSpPr>
        <dsp:cNvPr id="0" name=""/>
        <dsp:cNvSpPr/>
      </dsp:nvSpPr>
      <dsp:spPr>
        <a:xfrm>
          <a:off x="1238" y="2863634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1238" y="4217749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Reclamos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26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1238" y="4217749"/>
        <a:ext cx="1965334" cy="729139"/>
      </dsp:txXfrm>
    </dsp:sp>
    <dsp:sp modelId="{D2D614F8-6FBC-443E-82DF-04EF93F482C3}">
      <dsp:nvSpPr>
        <dsp:cNvPr id="0" name=""/>
        <dsp:cNvSpPr/>
      </dsp:nvSpPr>
      <dsp:spPr>
        <a:xfrm>
          <a:off x="2163189" y="2863634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163189" y="4217749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Sugerencias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2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163189" y="4217749"/>
        <a:ext cx="1965334" cy="729139"/>
      </dsp:txXfrm>
    </dsp:sp>
    <dsp:sp modelId="{56D79A47-483B-4D6B-BE95-A6EAF5FFA93B}">
      <dsp:nvSpPr>
        <dsp:cNvPr id="0" name=""/>
        <dsp:cNvSpPr/>
      </dsp:nvSpPr>
      <dsp:spPr>
        <a:xfrm>
          <a:off x="4325140" y="2863634"/>
          <a:ext cx="1965334" cy="1354115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4325140" y="4217749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>
              <a:latin typeface="Tahoma" panose="020B0604030504040204" pitchFamily="34" charset="0"/>
              <a:cs typeface="Tahoma" panose="020B0604030504040204" pitchFamily="34" charset="0"/>
            </a:rPr>
            <a:t>Total: </a:t>
          </a:r>
          <a:r>
            <a:rPr lang="es-CO" sz="2100" kern="1200" dirty="0" smtClean="0">
              <a:latin typeface="Tahoma" panose="020B0604030504040204" pitchFamily="34" charset="0"/>
              <a:cs typeface="Tahoma" panose="020B0604030504040204" pitchFamily="34" charset="0"/>
            </a:rPr>
            <a:t>137 </a:t>
          </a:r>
          <a:endParaRPr lang="en-US" sz="21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4325140" y="4217749"/>
        <a:ext cx="1965334" cy="729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7A58-D420-4070-9456-95F3B0B98E79}">
      <dsp:nvSpPr>
        <dsp:cNvPr id="0" name=""/>
        <dsp:cNvSpPr/>
      </dsp:nvSpPr>
      <dsp:spPr>
        <a:xfrm>
          <a:off x="1238" y="583845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A9D3C-7239-4EC6-9675-BA82052D785D}">
      <dsp:nvSpPr>
        <dsp:cNvPr id="0" name=""/>
        <dsp:cNvSpPr/>
      </dsp:nvSpPr>
      <dsp:spPr>
        <a:xfrm>
          <a:off x="1238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Asignada: 21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1238" y="1937961"/>
        <a:ext cx="1965334" cy="729139"/>
      </dsp:txXfrm>
    </dsp:sp>
    <dsp:sp modelId="{88E28629-2AE4-49B1-AE29-5A33828E0A63}">
      <dsp:nvSpPr>
        <dsp:cNvPr id="0" name=""/>
        <dsp:cNvSpPr/>
      </dsp:nvSpPr>
      <dsp:spPr>
        <a:xfrm>
          <a:off x="2163189" y="583845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21626-4B81-4448-BB32-12B2D9216F46}">
      <dsp:nvSpPr>
        <dsp:cNvPr id="0" name=""/>
        <dsp:cNvSpPr/>
      </dsp:nvSpPr>
      <dsp:spPr>
        <a:xfrm>
          <a:off x="2163189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>
              <a:latin typeface="Tahoma" panose="020B0604030504040204" pitchFamily="34" charset="0"/>
              <a:cs typeface="Tahoma" panose="020B0604030504040204" pitchFamily="34" charset="0"/>
            </a:rPr>
            <a:t>En </a:t>
          </a: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trámite: 3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163189" y="1937961"/>
        <a:ext cx="1965334" cy="729139"/>
      </dsp:txXfrm>
    </dsp:sp>
    <dsp:sp modelId="{DE44EB8F-D49A-4FDF-BEF7-F0FBC3280DEE}">
      <dsp:nvSpPr>
        <dsp:cNvPr id="0" name=""/>
        <dsp:cNvSpPr/>
      </dsp:nvSpPr>
      <dsp:spPr>
        <a:xfrm>
          <a:off x="4325140" y="583845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19C4F-2D4B-4889-A618-4314071AF34C}">
      <dsp:nvSpPr>
        <dsp:cNvPr id="0" name=""/>
        <dsp:cNvSpPr/>
      </dsp:nvSpPr>
      <dsp:spPr>
        <a:xfrm>
          <a:off x="4325140" y="193796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Generada: 0 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4325140" y="1937961"/>
        <a:ext cx="1965334" cy="729139"/>
      </dsp:txXfrm>
    </dsp:sp>
    <dsp:sp modelId="{C6364732-BFF6-4BCA-AD09-079D7F379A57}">
      <dsp:nvSpPr>
        <dsp:cNvPr id="0" name=""/>
        <dsp:cNvSpPr/>
      </dsp:nvSpPr>
      <dsp:spPr>
        <a:xfrm>
          <a:off x="1238" y="2863634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1FFCA-812E-408E-AECC-92110B88DA0B}">
      <dsp:nvSpPr>
        <dsp:cNvPr id="0" name=""/>
        <dsp:cNvSpPr/>
      </dsp:nvSpPr>
      <dsp:spPr>
        <a:xfrm>
          <a:off x="1238" y="4217749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Cerradas: 97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1238" y="4217749"/>
        <a:ext cx="1965334" cy="729139"/>
      </dsp:txXfrm>
    </dsp:sp>
    <dsp:sp modelId="{D2D614F8-6FBC-443E-82DF-04EF93F482C3}">
      <dsp:nvSpPr>
        <dsp:cNvPr id="0" name=""/>
        <dsp:cNvSpPr/>
      </dsp:nvSpPr>
      <dsp:spPr>
        <a:xfrm>
          <a:off x="2163189" y="2863634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9F1E6-60E9-4D55-B16B-E646D150E4C9}">
      <dsp:nvSpPr>
        <dsp:cNvPr id="0" name=""/>
        <dsp:cNvSpPr/>
      </dsp:nvSpPr>
      <dsp:spPr>
        <a:xfrm>
          <a:off x="2238009" y="4234381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No aplica: 16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2238009" y="4234381"/>
        <a:ext cx="1965334" cy="729139"/>
      </dsp:txXfrm>
    </dsp:sp>
    <dsp:sp modelId="{56D79A47-483B-4D6B-BE95-A6EAF5FFA93B}">
      <dsp:nvSpPr>
        <dsp:cNvPr id="0" name=""/>
        <dsp:cNvSpPr/>
      </dsp:nvSpPr>
      <dsp:spPr>
        <a:xfrm>
          <a:off x="4325140" y="2863634"/>
          <a:ext cx="1965334" cy="1354115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A3A59-A53C-4B2E-A0BB-10711EDA26BA}">
      <dsp:nvSpPr>
        <dsp:cNvPr id="0" name=""/>
        <dsp:cNvSpPr/>
      </dsp:nvSpPr>
      <dsp:spPr>
        <a:xfrm>
          <a:off x="4325140" y="4217749"/>
          <a:ext cx="1965334" cy="72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latin typeface="Tahoma" panose="020B0604030504040204" pitchFamily="34" charset="0"/>
              <a:cs typeface="Tahoma" panose="020B0604030504040204" pitchFamily="34" charset="0"/>
            </a:rPr>
            <a:t>Total: 137 </a:t>
          </a:r>
          <a:endParaRPr lang="en-US" sz="2200" kern="1200" dirty="0">
            <a:latin typeface="Tahoma" panose="020B0604030504040204" pitchFamily="34" charset="0"/>
            <a:cs typeface="Tahoma" panose="020B0604030504040204" pitchFamily="34" charset="0"/>
          </a:endParaRPr>
        </a:p>
      </dsp:txBody>
      <dsp:txXfrm>
        <a:off x="4325140" y="4217749"/>
        <a:ext cx="1965334" cy="729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202" y="1800045"/>
            <a:ext cx="1045945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202" y="2623602"/>
            <a:ext cx="10513595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105067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061010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090853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D1CD20-DB79-2BA6-457C-93409FF56E1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21164" y="4670737"/>
            <a:ext cx="4938713" cy="8917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CO" dirty="0"/>
              <a:t>GRACIAS…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85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5299023-F198-8E44-B876-1A644115CF94}"/>
              </a:ext>
            </a:extLst>
          </p:cNvPr>
          <p:cNvSpPr txBox="1"/>
          <p:nvPr/>
        </p:nvSpPr>
        <p:spPr>
          <a:xfrm>
            <a:off x="1103870" y="2108906"/>
            <a:ext cx="9984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Informe PQRSF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0557390-3127-2144-A142-C442BACABDAF}"/>
              </a:ext>
            </a:extLst>
          </p:cNvPr>
          <p:cNvSpPr txBox="1"/>
          <p:nvPr/>
        </p:nvSpPr>
        <p:spPr>
          <a:xfrm>
            <a:off x="1103870" y="3185874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kumimoji="0" lang="es-CO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rimer</a:t>
            </a:r>
            <a:r>
              <a:rPr kumimoji="0" lang="es-CO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46A1D8-F2DE-2C43-ABCD-C5112E4C7AFC}"/>
              </a:ext>
            </a:extLst>
          </p:cNvPr>
          <p:cNvSpPr txBox="1"/>
          <p:nvPr/>
        </p:nvSpPr>
        <p:spPr>
          <a:xfrm>
            <a:off x="1103870" y="3916434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49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454827" y="802337"/>
            <a:ext cx="9708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kumimoji="0" lang="es-CO" sz="48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463888" y="1634707"/>
            <a:ext cx="11423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el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2022 se recibieron en el Buzón virtual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137 PQRSF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las cuales fueron reportadas de la siguiente manera:</a:t>
            </a:r>
            <a:b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26C1E132-FF40-4D23-82C7-CB0C05444C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465242"/>
              </p:ext>
            </p:extLst>
          </p:nvPr>
        </p:nvGraphicFramePr>
        <p:xfrm>
          <a:off x="3064340" y="2323791"/>
          <a:ext cx="6696891" cy="3778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39A6016-7A3E-49E8-A7FF-E1BCDE8FED97}"/>
              </a:ext>
            </a:extLst>
          </p:cNvPr>
          <p:cNvSpPr txBox="1"/>
          <p:nvPr/>
        </p:nvSpPr>
        <p:spPr>
          <a:xfrm>
            <a:off x="5141416" y="4585297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55EFAF-EBA3-4FDB-9A97-59435C0EC2C3}"/>
              </a:ext>
            </a:extLst>
          </p:cNvPr>
          <p:cNvSpPr txBox="1"/>
          <p:nvPr/>
        </p:nvSpPr>
        <p:spPr>
          <a:xfrm>
            <a:off x="7451323" y="4609592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CD3A420-98EB-4023-8AED-742E73004689}"/>
              </a:ext>
            </a:extLst>
          </p:cNvPr>
          <p:cNvSpPr txBox="1"/>
          <p:nvPr/>
        </p:nvSpPr>
        <p:spPr>
          <a:xfrm>
            <a:off x="9611190" y="4605607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=137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54827" y="6102579"/>
            <a:ext cx="5379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*Esta información es dada hasta el día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31/03/2023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311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1424981" y="2164400"/>
            <a:ext cx="97080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PQRSF recibidas por proceso y/o subproceso </a:t>
            </a:r>
            <a:r>
              <a:rPr kumimoji="0" lang="es-MX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trimestre.</a:t>
            </a:r>
            <a:endParaRPr kumimoji="0" lang="es-MX" sz="48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42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393375" y="715742"/>
            <a:ext cx="9708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393375" y="1281837"/>
            <a:ext cx="1083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PQRSF recibidas por proceso y/o subproceso </a:t>
            </a:r>
            <a:r>
              <a:rPr lang="es-MX" sz="24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5900591" y="2020792"/>
            <a:ext cx="0" cy="3327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466264" y="1725584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395035F-A1A1-4CDF-8360-5E2504912233}"/>
              </a:ext>
            </a:extLst>
          </p:cNvPr>
          <p:cNvSpPr txBox="1"/>
          <p:nvPr/>
        </p:nvSpPr>
        <p:spPr>
          <a:xfrm>
            <a:off x="393375" y="5671312"/>
            <a:ext cx="108427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Atención al Estudiante de los campus de Bucaramanga, Cúcuta y Valledupar, verifica que el proceso y/o subproceso responsable (que no hace parte del alcance del SGC-VAF), haya dado tratamiento a la incidencia. Una vez reciba las evidencias, el líder de Atención al Estudiante dará respuesta a la parte interesada correspondiente, por el aplicativo de administración del Sistema de Gestión de Calidad.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subproceso de ATE son cargadas las incidencias de otros procesos y/o subprocesos UDES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CD82D01E-B223-44BF-BA47-49194D6B6B5F}"/>
              </a:ext>
            </a:extLst>
          </p:cNvPr>
          <p:cNvCxnSpPr>
            <a:cxnSpLocks/>
          </p:cNvCxnSpPr>
          <p:nvPr/>
        </p:nvCxnSpPr>
        <p:spPr>
          <a:xfrm>
            <a:off x="463888" y="5671312"/>
            <a:ext cx="114038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64D2EA5-47A4-9957-860A-3FB9D77BA34F}"/>
              </a:ext>
            </a:extLst>
          </p:cNvPr>
          <p:cNvSpPr txBox="1"/>
          <p:nvPr/>
        </p:nvSpPr>
        <p:spPr>
          <a:xfrm>
            <a:off x="550641" y="1713015"/>
            <a:ext cx="5658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Procesos y/o subprocesos SGC-VAF.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6E04735-AC09-A9B2-4355-0A76C45E0E75}"/>
              </a:ext>
            </a:extLst>
          </p:cNvPr>
          <p:cNvSpPr txBox="1"/>
          <p:nvPr/>
        </p:nvSpPr>
        <p:spPr>
          <a:xfrm>
            <a:off x="6209212" y="1746618"/>
            <a:ext cx="5658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Procesos y/o subprocesos.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605183"/>
              </p:ext>
            </p:extLst>
          </p:nvPr>
        </p:nvGraphicFramePr>
        <p:xfrm>
          <a:off x="6165835" y="3829800"/>
          <a:ext cx="2819400" cy="535305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877486">
                  <a:extLst>
                    <a:ext uri="{9D8B030D-6E8A-4147-A177-3AD203B41FA5}">
                      <a16:colId xmlns:a16="http://schemas.microsoft.com/office/drawing/2014/main" val="762022376"/>
                    </a:ext>
                  </a:extLst>
                </a:gridCol>
                <a:gridCol w="941914">
                  <a:extLst>
                    <a:ext uri="{9D8B030D-6E8A-4147-A177-3AD203B41FA5}">
                      <a16:colId xmlns:a16="http://schemas.microsoft.com/office/drawing/2014/main" val="145307563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NA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37108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  <a:latin typeface="Tahoma" panose="020B0604030504040204" pitchFamily="34" charset="0"/>
                        </a:rPr>
                        <a:t>Fuera del alcance del SGC-VAF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 smtClean="0">
                          <a:effectLst/>
                          <a:latin typeface="Tahoma" panose="020B0604030504040204" pitchFamily="34" charset="0"/>
                        </a:rPr>
                        <a:t>16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1425209"/>
                  </a:ext>
                </a:extLst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02929"/>
              </p:ext>
            </p:extLst>
          </p:nvPr>
        </p:nvGraphicFramePr>
        <p:xfrm>
          <a:off x="620452" y="2109822"/>
          <a:ext cx="4641503" cy="3238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704639">
                  <a:extLst>
                    <a:ext uri="{9D8B030D-6E8A-4147-A177-3AD203B41FA5}">
                      <a16:colId xmlns:a16="http://schemas.microsoft.com/office/drawing/2014/main" val="1676018815"/>
                    </a:ext>
                  </a:extLst>
                </a:gridCol>
                <a:gridCol w="1936864">
                  <a:extLst>
                    <a:ext uri="{9D8B030D-6E8A-4147-A177-3AD203B41FA5}">
                      <a16:colId xmlns:a16="http://schemas.microsoft.com/office/drawing/2014/main" val="345800762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Procesos y/o subprocesos SGC-VAF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35342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Talento Humano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0935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7975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Gestión Documental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41260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Registro y Control Académico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50263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Servicio a Usuario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62792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SGC VAF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96564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Crédito y Cartera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998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Gestión Financiera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90644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Planta Física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6877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Logística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82881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Sistemas de Información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5833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Biblioteca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00083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Laboratorios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7184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Infraestructura Tecnológica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64944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Mercadeo Institucional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01179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988911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529726"/>
              </p:ext>
            </p:extLst>
          </p:nvPr>
        </p:nvGraphicFramePr>
        <p:xfrm>
          <a:off x="6209211" y="2089848"/>
          <a:ext cx="2776024" cy="129730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388012">
                  <a:extLst>
                    <a:ext uri="{9D8B030D-6E8A-4147-A177-3AD203B41FA5}">
                      <a16:colId xmlns:a16="http://schemas.microsoft.com/office/drawing/2014/main" val="2280984670"/>
                    </a:ext>
                  </a:extLst>
                </a:gridCol>
                <a:gridCol w="1388012">
                  <a:extLst>
                    <a:ext uri="{9D8B030D-6E8A-4147-A177-3AD203B41FA5}">
                      <a16:colId xmlns:a16="http://schemas.microsoft.com/office/drawing/2014/main" val="230678891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Programa de Derecho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7874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Extensión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55541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Centro de Educación virtual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36258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Secretaría General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663612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Contabilidad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0461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18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67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437429" y="643288"/>
            <a:ext cx="9708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kumimoji="0" lang="es-CO" sz="48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96A3B6-F9CA-C441-B1F6-55E1DEF9C202}"/>
              </a:ext>
            </a:extLst>
          </p:cNvPr>
          <p:cNvSpPr txBox="1"/>
          <p:nvPr/>
        </p:nvSpPr>
        <p:spPr>
          <a:xfrm>
            <a:off x="437429" y="1700614"/>
            <a:ext cx="565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 PQRSF recibidas Procesos y/o Subprocesos SGC- VAF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B2338-5E6E-4485-B033-BCA8D85D81C5}"/>
              </a:ext>
            </a:extLst>
          </p:cNvPr>
          <p:cNvCxnSpPr>
            <a:cxnSpLocks/>
          </p:cNvCxnSpPr>
          <p:nvPr/>
        </p:nvCxnSpPr>
        <p:spPr>
          <a:xfrm>
            <a:off x="6209211" y="1700614"/>
            <a:ext cx="0" cy="4832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9FF1ADB-8E63-40C7-8B63-AC5BA9C0B4D4}"/>
              </a:ext>
            </a:extLst>
          </p:cNvPr>
          <p:cNvCxnSpPr>
            <a:cxnSpLocks/>
          </p:cNvCxnSpPr>
          <p:nvPr/>
        </p:nvCxnSpPr>
        <p:spPr>
          <a:xfrm flipV="1">
            <a:off x="329938" y="1997505"/>
            <a:ext cx="11537844" cy="10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31BF2-0BFE-46D1-8843-79D1ED077065}"/>
              </a:ext>
            </a:extLst>
          </p:cNvPr>
          <p:cNvSpPr txBox="1"/>
          <p:nvPr/>
        </p:nvSpPr>
        <p:spPr>
          <a:xfrm>
            <a:off x="6265816" y="1681678"/>
            <a:ext cx="565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#2 PQRSF recibidas Otros Procesos y/o Subprocesos UDES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04A9AF-4121-4815-9D0D-92139F3C22FD}"/>
              </a:ext>
            </a:extLst>
          </p:cNvPr>
          <p:cNvSpPr txBox="1"/>
          <p:nvPr/>
        </p:nvSpPr>
        <p:spPr>
          <a:xfrm>
            <a:off x="437429" y="6079160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Nota: Al subproceso de ATE son cargadas las incidencias de otros procesos y/o subprocesos UDES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480075"/>
              </p:ext>
            </p:extLst>
          </p:nvPr>
        </p:nvGraphicFramePr>
        <p:xfrm>
          <a:off x="437430" y="2218716"/>
          <a:ext cx="5771782" cy="369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91863"/>
              </p:ext>
            </p:extLst>
          </p:nvPr>
        </p:nvGraphicFramePr>
        <p:xfrm>
          <a:off x="6531905" y="2277957"/>
          <a:ext cx="5032022" cy="3439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1431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F6F92EF-B57B-468A-8690-605CCDE75817}"/>
              </a:ext>
            </a:extLst>
          </p:cNvPr>
          <p:cNvSpPr txBox="1"/>
          <p:nvPr/>
        </p:nvSpPr>
        <p:spPr>
          <a:xfrm>
            <a:off x="257993" y="2697775"/>
            <a:ext cx="116760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presentadas PQRSF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trimestre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CEE4E2-9976-4A35-BC7F-332F995DE01F}"/>
              </a:ext>
            </a:extLst>
          </p:cNvPr>
          <p:cNvSpPr txBox="1"/>
          <p:nvPr/>
        </p:nvSpPr>
        <p:spPr>
          <a:xfrm>
            <a:off x="1103870" y="3881162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</p:spTree>
    <p:extLst>
      <p:ext uri="{BB962C8B-B14F-4D97-AF65-F5344CB8AC3E}">
        <p14:creationId xmlns:p14="http://schemas.microsoft.com/office/powerpoint/2010/main" val="312115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388395" y="814401"/>
            <a:ext cx="11676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incidencias presentada PQRSF  </a:t>
            </a:r>
            <a:r>
              <a:rPr lang="es-CO" sz="36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CO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  <a:endParaRPr kumimoji="0" lang="es-CO" sz="36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331027"/>
              </p:ext>
            </p:extLst>
          </p:nvPr>
        </p:nvGraphicFramePr>
        <p:xfrm>
          <a:off x="2950143" y="1327265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122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393438" y="86825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#3 Tipo de incidencias recibidas PQRSF.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277952"/>
              </p:ext>
            </p:extLst>
          </p:nvPr>
        </p:nvGraphicFramePr>
        <p:xfrm>
          <a:off x="807112" y="1576203"/>
          <a:ext cx="10322705" cy="4658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94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1938591"/>
            <a:ext cx="83739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con mayor recurrencia en los campus de la Universidad de Santander UDES.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03870" y="4365257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</p:spTree>
    <p:extLst>
      <p:ext uri="{BB962C8B-B14F-4D97-AF65-F5344CB8AC3E}">
        <p14:creationId xmlns:p14="http://schemas.microsoft.com/office/powerpoint/2010/main" val="186751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F9EA18F-B844-45FA-AFA9-7CCE36D860F1}"/>
              </a:ext>
            </a:extLst>
          </p:cNvPr>
          <p:cNvSpPr txBox="1"/>
          <p:nvPr/>
        </p:nvSpPr>
        <p:spPr>
          <a:xfrm>
            <a:off x="494406" y="918605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#4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E13A86-6122-42D7-B9D1-3F9533882B02}"/>
              </a:ext>
            </a:extLst>
          </p:cNvPr>
          <p:cNvSpPr txBox="1"/>
          <p:nvPr/>
        </p:nvSpPr>
        <p:spPr>
          <a:xfrm>
            <a:off x="7018371" y="1561842"/>
            <a:ext cx="43677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 parte de las incidencias en 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2023,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presentadas al campus Bucaramanga obteniendo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/137 PQRSF, equivalentes al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48,91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incidencias que más registraron los usuarios en el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fueron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peticiones con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total de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los tres campus de la Universidad de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Santander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ocupando un 48,91% sobre las demás incidencias.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segundo lugar de incidencias lo ocupan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Reclamos a nivel nacional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un total de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40, equivalentes al 29,20%.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609925"/>
              </p:ext>
            </p:extLst>
          </p:nvPr>
        </p:nvGraphicFramePr>
        <p:xfrm>
          <a:off x="560709" y="1441825"/>
          <a:ext cx="6261100" cy="15240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17432">
                  <a:extLst>
                    <a:ext uri="{9D8B030D-6E8A-4147-A177-3AD203B41FA5}">
                      <a16:colId xmlns:a16="http://schemas.microsoft.com/office/drawing/2014/main" val="1433182469"/>
                    </a:ext>
                  </a:extLst>
                </a:gridCol>
                <a:gridCol w="761228">
                  <a:extLst>
                    <a:ext uri="{9D8B030D-6E8A-4147-A177-3AD203B41FA5}">
                      <a16:colId xmlns:a16="http://schemas.microsoft.com/office/drawing/2014/main" val="528264042"/>
                    </a:ext>
                  </a:extLst>
                </a:gridCol>
                <a:gridCol w="761228">
                  <a:extLst>
                    <a:ext uri="{9D8B030D-6E8A-4147-A177-3AD203B41FA5}">
                      <a16:colId xmlns:a16="http://schemas.microsoft.com/office/drawing/2014/main" val="1438912286"/>
                    </a:ext>
                  </a:extLst>
                </a:gridCol>
                <a:gridCol w="761228">
                  <a:extLst>
                    <a:ext uri="{9D8B030D-6E8A-4147-A177-3AD203B41FA5}">
                      <a16:colId xmlns:a16="http://schemas.microsoft.com/office/drawing/2014/main" val="3450977815"/>
                    </a:ext>
                  </a:extLst>
                </a:gridCol>
                <a:gridCol w="2159984">
                  <a:extLst>
                    <a:ext uri="{9D8B030D-6E8A-4147-A177-3AD203B41FA5}">
                      <a16:colId xmlns:a16="http://schemas.microsoft.com/office/drawing/2014/main" val="7933817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BUC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CUC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VAL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60785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Peticiones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73465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Reclamos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7837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Quejas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25506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84956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7151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137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1199408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609357"/>
              </p:ext>
            </p:extLst>
          </p:nvPr>
        </p:nvGraphicFramePr>
        <p:xfrm>
          <a:off x="608315" y="3298784"/>
          <a:ext cx="6213493" cy="3046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233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2A4CE5-D1DD-471B-99EE-9A6944CE8A14}"/>
              </a:ext>
            </a:extLst>
          </p:cNvPr>
          <p:cNvSpPr txBox="1"/>
          <p:nvPr/>
        </p:nvSpPr>
        <p:spPr>
          <a:xfrm>
            <a:off x="446856" y="798587"/>
            <a:ext cx="997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#5 % participación de Incidencias presentadas por campus.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5018C3-5778-40FF-B499-40C23755B8A5}"/>
              </a:ext>
            </a:extLst>
          </p:cNvPr>
          <p:cNvSpPr txBox="1"/>
          <p:nvPr/>
        </p:nvSpPr>
        <p:spPr>
          <a:xfrm>
            <a:off x="6641432" y="3110892"/>
            <a:ext cx="517405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términos de % participación las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quejas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campus muestran un comportamiento: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Peticiones BUC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38,69%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el total de incidencias.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Peticiones CUC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3,65%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el total de incidencias.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Peticiones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6,57% </a:t>
            </a:r>
            <a:r>
              <a:rPr lang="es-MX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el total de incidencias.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kumimoji="0" lang="es-MX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otra parte las quejas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cuentan con una representación del 18,98% sobre el total de incidencias ubicándola en el 3 puesto por encima de las felicitaciones y sugerencias.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 quejas en el primer periodo se evidencian en los campus de Valledupar un 16,79% y Cúcuta con el 2,19%. 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972748"/>
              </p:ext>
            </p:extLst>
          </p:nvPr>
        </p:nvGraphicFramePr>
        <p:xfrm>
          <a:off x="446855" y="1739292"/>
          <a:ext cx="5916999" cy="4199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53168"/>
              </p:ext>
            </p:extLst>
          </p:nvPr>
        </p:nvGraphicFramePr>
        <p:xfrm>
          <a:off x="6641433" y="1275640"/>
          <a:ext cx="5000243" cy="182308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451439">
                  <a:extLst>
                    <a:ext uri="{9D8B030D-6E8A-4147-A177-3AD203B41FA5}">
                      <a16:colId xmlns:a16="http://schemas.microsoft.com/office/drawing/2014/main" val="3920850845"/>
                    </a:ext>
                  </a:extLst>
                </a:gridCol>
                <a:gridCol w="607932">
                  <a:extLst>
                    <a:ext uri="{9D8B030D-6E8A-4147-A177-3AD203B41FA5}">
                      <a16:colId xmlns:a16="http://schemas.microsoft.com/office/drawing/2014/main" val="1941241672"/>
                    </a:ext>
                  </a:extLst>
                </a:gridCol>
                <a:gridCol w="607932">
                  <a:extLst>
                    <a:ext uri="{9D8B030D-6E8A-4147-A177-3AD203B41FA5}">
                      <a16:colId xmlns:a16="http://schemas.microsoft.com/office/drawing/2014/main" val="2411456667"/>
                    </a:ext>
                  </a:extLst>
                </a:gridCol>
                <a:gridCol w="607932">
                  <a:extLst>
                    <a:ext uri="{9D8B030D-6E8A-4147-A177-3AD203B41FA5}">
                      <a16:colId xmlns:a16="http://schemas.microsoft.com/office/drawing/2014/main" val="1346282816"/>
                    </a:ext>
                  </a:extLst>
                </a:gridCol>
                <a:gridCol w="1725008">
                  <a:extLst>
                    <a:ext uri="{9D8B030D-6E8A-4147-A177-3AD203B41FA5}">
                      <a16:colId xmlns:a16="http://schemas.microsoft.com/office/drawing/2014/main" val="184837543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BUC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CUC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VAL # de 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33929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Peticiones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38,69%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3,65%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6,57%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48,91%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86479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Reclamos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8,76%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29,20%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0352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Quejas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16,79%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18,98%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55496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8858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48814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48,91%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27,01%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24,09%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9689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111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557723"/>
            <a:ext cx="8373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 de la población ante la radicación de incidencias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03870" y="4460301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</p:spTree>
    <p:extLst>
      <p:ext uri="{BB962C8B-B14F-4D97-AF65-F5344CB8AC3E}">
        <p14:creationId xmlns:p14="http://schemas.microsoft.com/office/powerpoint/2010/main" val="1404661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93B881F-C73F-4138-981B-3B610000C964}"/>
              </a:ext>
            </a:extLst>
          </p:cNvPr>
          <p:cNvSpPr txBox="1"/>
          <p:nvPr/>
        </p:nvSpPr>
        <p:spPr>
          <a:xfrm>
            <a:off x="390638" y="692786"/>
            <a:ext cx="1167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solicitante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EF8DE5-075D-4058-864E-7D877161FFFF}"/>
              </a:ext>
            </a:extLst>
          </p:cNvPr>
          <p:cNvSpPr txBox="1"/>
          <p:nvPr/>
        </p:nvSpPr>
        <p:spPr>
          <a:xfrm>
            <a:off x="390638" y="1339117"/>
            <a:ext cx="9984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de las incidencias de acuerdo con el rol que cumple la persona en la institución.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EEBEC6-04FD-4114-B41D-8DE794F6DB32}"/>
              </a:ext>
            </a:extLst>
          </p:cNvPr>
          <p:cNvSpPr txBox="1"/>
          <p:nvPr/>
        </p:nvSpPr>
        <p:spPr>
          <a:xfrm>
            <a:off x="390638" y="5412425"/>
            <a:ext cx="1097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mayor parte de las incidencias en el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2023,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presentadas por los estudiantes teniendo un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68,61%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participación en el total de incidencias presentadas, este resultado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relativo debido a que la mayor parte de la población institucional se encuentra concentrada en los estudiantes. 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AE440-3F4D-47E9-9F2B-0D53CF3B3353}"/>
              </a:ext>
            </a:extLst>
          </p:cNvPr>
          <p:cNvSpPr txBox="1"/>
          <p:nvPr/>
        </p:nvSpPr>
        <p:spPr>
          <a:xfrm>
            <a:off x="7351775" y="2045473"/>
            <a:ext cx="389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#6 Tipo de solicitante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037205"/>
              </p:ext>
            </p:extLst>
          </p:nvPr>
        </p:nvGraphicFramePr>
        <p:xfrm>
          <a:off x="531283" y="2414803"/>
          <a:ext cx="5712153" cy="243375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663551568"/>
                    </a:ext>
                  </a:extLst>
                </a:gridCol>
                <a:gridCol w="2740188">
                  <a:extLst>
                    <a:ext uri="{9D8B030D-6E8A-4147-A177-3AD203B41FA5}">
                      <a16:colId xmlns:a16="http://schemas.microsoft.com/office/drawing/2014/main" val="2474542303"/>
                    </a:ext>
                  </a:extLst>
                </a:gridCol>
                <a:gridCol w="1301915">
                  <a:extLst>
                    <a:ext uri="{9D8B030D-6E8A-4147-A177-3AD203B41FA5}">
                      <a16:colId xmlns:a16="http://schemas.microsoft.com/office/drawing/2014/main" val="622698063"/>
                    </a:ext>
                  </a:extLst>
                </a:gridCol>
              </a:tblGrid>
              <a:tr h="675624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# de incidencias presentadas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% de participación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061351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01-Estudiante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94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68,61%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3323606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02-Funcionario UDES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8,03%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689625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03-Egresado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8,03%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9542471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04-Externo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6,57%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0891706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05-Proveedor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686294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06-Otros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8,03%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9563400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137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8716338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849716"/>
              </p:ext>
            </p:extLst>
          </p:nvPr>
        </p:nvGraphicFramePr>
        <p:xfrm>
          <a:off x="6468534" y="238729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2663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03870" y="3881162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097EE8-3C19-4E6A-B568-8F265CA75A4B}"/>
              </a:ext>
            </a:extLst>
          </p:cNvPr>
          <p:cNvSpPr txBox="1"/>
          <p:nvPr/>
        </p:nvSpPr>
        <p:spPr>
          <a:xfrm>
            <a:off x="2626832" y="2557723"/>
            <a:ext cx="6938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con mayor recurrencia </a:t>
            </a:r>
          </a:p>
        </p:txBody>
      </p:sp>
    </p:spTree>
    <p:extLst>
      <p:ext uri="{BB962C8B-B14F-4D97-AF65-F5344CB8AC3E}">
        <p14:creationId xmlns:p14="http://schemas.microsoft.com/office/powerpoint/2010/main" val="2233211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389339" y="769204"/>
            <a:ext cx="1167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Producto y/o servicio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D3C35-BFED-4475-9AAA-BBE5BF2CF5C6}"/>
              </a:ext>
            </a:extLst>
          </p:cNvPr>
          <p:cNvSpPr txBox="1"/>
          <p:nvPr/>
        </p:nvSpPr>
        <p:spPr>
          <a:xfrm>
            <a:off x="390638" y="1339117"/>
            <a:ext cx="998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Naturaleza de la incidencia presentada.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DF2391-296A-4422-9B36-F7B563B68464}"/>
              </a:ext>
            </a:extLst>
          </p:cNvPr>
          <p:cNvSpPr txBox="1"/>
          <p:nvPr/>
        </p:nvSpPr>
        <p:spPr>
          <a:xfrm>
            <a:off x="389339" y="4852005"/>
            <a:ext cx="60466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los productos y/o servicios ofrecidos académicos, administrativos y otros, se vincula un total de incidencias correspondientes al 75,92% y con un 24,08% se vinculan incidencias de infraestructura, institucionales, jurídico y legales, tecnológicos, centro de conciliación e institucionales.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5D30BE-E254-4DE3-A086-CBAF0A2B9878}"/>
              </a:ext>
            </a:extLst>
          </p:cNvPr>
          <p:cNvSpPr txBox="1"/>
          <p:nvPr/>
        </p:nvSpPr>
        <p:spPr>
          <a:xfrm>
            <a:off x="7361697" y="1829115"/>
            <a:ext cx="3996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#7 Producto y/o servicio.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13232"/>
              </p:ext>
            </p:extLst>
          </p:nvPr>
        </p:nvGraphicFramePr>
        <p:xfrm>
          <a:off x="666750" y="2029170"/>
          <a:ext cx="5496982" cy="250895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771650">
                  <a:extLst>
                    <a:ext uri="{9D8B030D-6E8A-4147-A177-3AD203B41FA5}">
                      <a16:colId xmlns:a16="http://schemas.microsoft.com/office/drawing/2014/main" val="1519955140"/>
                    </a:ext>
                  </a:extLst>
                </a:gridCol>
                <a:gridCol w="2472459">
                  <a:extLst>
                    <a:ext uri="{9D8B030D-6E8A-4147-A177-3AD203B41FA5}">
                      <a16:colId xmlns:a16="http://schemas.microsoft.com/office/drawing/2014/main" val="2590770800"/>
                    </a:ext>
                  </a:extLst>
                </a:gridCol>
                <a:gridCol w="1252873">
                  <a:extLst>
                    <a:ext uri="{9D8B030D-6E8A-4147-A177-3AD203B41FA5}">
                      <a16:colId xmlns:a16="http://schemas.microsoft.com/office/drawing/2014/main" val="1678732462"/>
                    </a:ext>
                  </a:extLst>
                </a:gridCol>
              </a:tblGrid>
              <a:tr h="420095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# de incidencias presentadas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1792083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01-Académicos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35,04%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5488106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02-Administrativos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10,22%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8738798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04-Infraestructura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31,39%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7998326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05-Institucionales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4982499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06-Jurídico y Legal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4,38%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4422571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07-Tecnológicos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5,84%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2274969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08-Otro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9,49%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4096556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09-Centro de Conciliación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3324051"/>
                  </a:ext>
                </a:extLst>
              </a:tr>
              <a:tr h="23209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137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297542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259796"/>
              </p:ext>
            </p:extLst>
          </p:nvPr>
        </p:nvGraphicFramePr>
        <p:xfrm>
          <a:off x="6671733" y="2275917"/>
          <a:ext cx="4826000" cy="2973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2578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DA37DD9-5898-4093-9515-DB72E1582DD6}"/>
              </a:ext>
            </a:extLst>
          </p:cNvPr>
          <p:cNvSpPr txBox="1"/>
          <p:nvPr/>
        </p:nvSpPr>
        <p:spPr>
          <a:xfrm>
            <a:off x="1103869" y="4794520"/>
            <a:ext cx="998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BUC-CUC-VAL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097EE8-3C19-4E6A-B568-8F265CA75A4B}"/>
              </a:ext>
            </a:extLst>
          </p:cNvPr>
          <p:cNvSpPr txBox="1"/>
          <p:nvPr/>
        </p:nvSpPr>
        <p:spPr>
          <a:xfrm>
            <a:off x="2626831" y="2421376"/>
            <a:ext cx="6938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con mayor recurrencia de incidencias.</a:t>
            </a:r>
          </a:p>
        </p:txBody>
      </p:sp>
    </p:spTree>
    <p:extLst>
      <p:ext uri="{BB962C8B-B14F-4D97-AF65-F5344CB8AC3E}">
        <p14:creationId xmlns:p14="http://schemas.microsoft.com/office/powerpoint/2010/main" val="2441893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76F42C-13E1-4F82-BEC1-A546CDF7672C}"/>
              </a:ext>
            </a:extLst>
          </p:cNvPr>
          <p:cNvSpPr txBox="1"/>
          <p:nvPr/>
        </p:nvSpPr>
        <p:spPr>
          <a:xfrm>
            <a:off x="425944" y="606304"/>
            <a:ext cx="5853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 de incidencias.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3B48BD2-15E6-4B09-91D1-AACAB4A74341}"/>
              </a:ext>
            </a:extLst>
          </p:cNvPr>
          <p:cNvSpPr txBox="1"/>
          <p:nvPr/>
        </p:nvSpPr>
        <p:spPr>
          <a:xfrm>
            <a:off x="425944" y="5801491"/>
            <a:ext cx="56174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36.59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de los  temas de incidencias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nacional ocupan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80% de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incidencias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tratadas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EAFDE6-1B1F-4553-947C-557BEF86FF48}"/>
              </a:ext>
            </a:extLst>
          </p:cNvPr>
          <p:cNvSpPr txBox="1"/>
          <p:nvPr/>
        </p:nvSpPr>
        <p:spPr>
          <a:xfrm>
            <a:off x="10698653" y="4549623"/>
            <a:ext cx="1145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#8 temas de incidencia 80/20.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625790"/>
              </p:ext>
            </p:extLst>
          </p:nvPr>
        </p:nvGraphicFramePr>
        <p:xfrm>
          <a:off x="435363" y="1424530"/>
          <a:ext cx="5607992" cy="414147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400165">
                  <a:extLst>
                    <a:ext uri="{9D8B030D-6E8A-4147-A177-3AD203B41FA5}">
                      <a16:colId xmlns:a16="http://schemas.microsoft.com/office/drawing/2014/main" val="3726052715"/>
                    </a:ext>
                  </a:extLst>
                </a:gridCol>
                <a:gridCol w="1370843">
                  <a:extLst>
                    <a:ext uri="{9D8B030D-6E8A-4147-A177-3AD203B41FA5}">
                      <a16:colId xmlns:a16="http://schemas.microsoft.com/office/drawing/2014/main" val="1180752709"/>
                    </a:ext>
                  </a:extLst>
                </a:gridCol>
                <a:gridCol w="586457">
                  <a:extLst>
                    <a:ext uri="{9D8B030D-6E8A-4147-A177-3AD203B41FA5}">
                      <a16:colId xmlns:a16="http://schemas.microsoft.com/office/drawing/2014/main" val="164402329"/>
                    </a:ext>
                  </a:extLst>
                </a:gridCol>
                <a:gridCol w="586457">
                  <a:extLst>
                    <a:ext uri="{9D8B030D-6E8A-4147-A177-3AD203B41FA5}">
                      <a16:colId xmlns:a16="http://schemas.microsoft.com/office/drawing/2014/main" val="1693957011"/>
                    </a:ext>
                  </a:extLst>
                </a:gridCol>
                <a:gridCol w="1664070">
                  <a:extLst>
                    <a:ext uri="{9D8B030D-6E8A-4147-A177-3AD203B41FA5}">
                      <a16:colId xmlns:a16="http://schemas.microsoft.com/office/drawing/2014/main" val="368676384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Análisis, temas de incidencia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A-B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57801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Falta de equipos tecnológicos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00728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Cafetería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17,52%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37,23%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0932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Estado de infraestructura física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13,87%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51,09%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76916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Certificado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7,30%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58,39%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715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Derecho de petición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61,31%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67071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Solicitud de información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64,23%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5536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Plataformas institucionales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67,15%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4457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Readmisión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69,34%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67432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SENA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70,80%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91802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cliente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72,26%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52114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Proyecto de grado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73,72%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03023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Calificación docente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75,18%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0045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Conciliación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76,64%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4234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Felicitaciones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78,10%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11242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 err="1">
                          <a:effectLst/>
                          <a:latin typeface="Tahoma" panose="020B0604030504040204" pitchFamily="34" charset="0"/>
                        </a:rPr>
                        <a:t>Congenalción</a:t>
                      </a:r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 de cursos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79,56%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3912011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636518"/>
              </p:ext>
            </p:extLst>
          </p:nvPr>
        </p:nvGraphicFramePr>
        <p:xfrm>
          <a:off x="6500552" y="373005"/>
          <a:ext cx="5250873" cy="4176618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311002">
                  <a:extLst>
                    <a:ext uri="{9D8B030D-6E8A-4147-A177-3AD203B41FA5}">
                      <a16:colId xmlns:a16="http://schemas.microsoft.com/office/drawing/2014/main" val="1204549003"/>
                    </a:ext>
                  </a:extLst>
                </a:gridCol>
                <a:gridCol w="1283547">
                  <a:extLst>
                    <a:ext uri="{9D8B030D-6E8A-4147-A177-3AD203B41FA5}">
                      <a16:colId xmlns:a16="http://schemas.microsoft.com/office/drawing/2014/main" val="3118830568"/>
                    </a:ext>
                  </a:extLst>
                </a:gridCol>
                <a:gridCol w="549111">
                  <a:extLst>
                    <a:ext uri="{9D8B030D-6E8A-4147-A177-3AD203B41FA5}">
                      <a16:colId xmlns:a16="http://schemas.microsoft.com/office/drawing/2014/main" val="2896473660"/>
                    </a:ext>
                  </a:extLst>
                </a:gridCol>
                <a:gridCol w="549111">
                  <a:extLst>
                    <a:ext uri="{9D8B030D-6E8A-4147-A177-3AD203B41FA5}">
                      <a16:colId xmlns:a16="http://schemas.microsoft.com/office/drawing/2014/main" val="684167865"/>
                    </a:ext>
                  </a:extLst>
                </a:gridCol>
                <a:gridCol w="1558102">
                  <a:extLst>
                    <a:ext uri="{9D8B030D-6E8A-4147-A177-3AD203B41FA5}">
                      <a16:colId xmlns:a16="http://schemas.microsoft.com/office/drawing/2014/main" val="154513071"/>
                    </a:ext>
                  </a:extLst>
                </a:gridCol>
              </a:tblGrid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Notas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81,02%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694589055"/>
                  </a:ext>
                </a:extLst>
              </a:tr>
              <a:tr h="274083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dirty="0">
                          <a:effectLst/>
                          <a:latin typeface="Tahoma" panose="020B0604030504040204" pitchFamily="34" charset="0"/>
                        </a:rPr>
                        <a:t>Situación actual de programas académicos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82,48%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553261080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Pago de uniformes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83,21%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470375739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Culminación de estudios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83,94%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650644015"/>
                  </a:ext>
                </a:extLst>
              </a:tr>
              <a:tr h="274083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Divulgación de datos personales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84,67%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016708379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Número de créditos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85,40%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440163661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Matricula académica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86,13%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438643324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Inducción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86,86%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381237899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Despido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87,59%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410629286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Cambio de clases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88,32%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673105004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Recibo de pago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89,05%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888581736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Calendario académico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89,78%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039410916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Riesgos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90,51%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471183466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Graduación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91,24%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770173135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Queja de docente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91,97%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374810503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 err="1" smtClean="0">
                          <a:effectLst/>
                          <a:latin typeface="Tahoma" panose="020B0604030504040204" pitchFamily="34" charset="0"/>
                        </a:rPr>
                        <a:t>Congelalción</a:t>
                      </a:r>
                      <a:r>
                        <a:rPr lang="es-CO" sz="900" u="none" strike="noStrike" dirty="0" smtClean="0"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de dinero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92,70%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146936882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Espacios libres de Humo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93,43%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552302008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Verificación de título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94,16%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001798977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Falta de parqueaderos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94,89%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4223869947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Espacios de enfermería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95,62%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2897764878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WIFI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96,35%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3930286233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Convenio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97,08%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552161944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Suspensión de carrera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97,81%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3976144689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Espacios para sentarse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98,54%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541334755"/>
                  </a:ext>
                </a:extLst>
              </a:tr>
              <a:tr h="140761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Crédito ICETEX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99,27%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3083827960"/>
                  </a:ext>
                </a:extLst>
              </a:tr>
              <a:tr h="274083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dirty="0">
                          <a:effectLst/>
                          <a:latin typeface="Tahoma" panose="020B0604030504040204" pitchFamily="34" charset="0"/>
                        </a:rPr>
                        <a:t>NÚCLEO BÁSICO DEL CONOCIMIENTO (NBC)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53" marR="7653" marT="7653" marB="0" anchor="b"/>
                </a:tc>
                <a:extLst>
                  <a:ext uri="{0D108BD9-81ED-4DB2-BD59-A6C34878D82A}">
                    <a16:rowId xmlns:a16="http://schemas.microsoft.com/office/drawing/2014/main" val="1805697259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320543"/>
              </p:ext>
            </p:extLst>
          </p:nvPr>
        </p:nvGraphicFramePr>
        <p:xfrm>
          <a:off x="6424594" y="4566848"/>
          <a:ext cx="4350018" cy="1917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3966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911666"/>
            <a:ext cx="837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de PQRSF</a:t>
            </a:r>
          </a:p>
        </p:txBody>
      </p:sp>
    </p:spTree>
    <p:extLst>
      <p:ext uri="{BB962C8B-B14F-4D97-AF65-F5344CB8AC3E}">
        <p14:creationId xmlns:p14="http://schemas.microsoft.com/office/powerpoint/2010/main" val="1406794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FA9572-60C1-4548-A121-E65FAD3CF941}"/>
              </a:ext>
            </a:extLst>
          </p:cNvPr>
          <p:cNvSpPr txBox="1"/>
          <p:nvPr/>
        </p:nvSpPr>
        <p:spPr>
          <a:xfrm>
            <a:off x="448061" y="843955"/>
            <a:ext cx="9708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de las PQRSF recibidas</a:t>
            </a:r>
          </a:p>
        </p:txBody>
      </p:sp>
      <p:graphicFrame>
        <p:nvGraphicFramePr>
          <p:cNvPr id="11" name="Marcador de contenido 2">
            <a:extLst>
              <a:ext uri="{FF2B5EF4-FFF2-40B4-BE49-F238E27FC236}">
                <a16:creationId xmlns:a16="http://schemas.microsoft.com/office/drawing/2014/main" id="{6EEDF5E9-FB4D-40BE-B079-1A54472DC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32594"/>
              </p:ext>
            </p:extLst>
          </p:nvPr>
        </p:nvGraphicFramePr>
        <p:xfrm>
          <a:off x="2950143" y="1327265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0703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323E15D-10F0-477A-8F0B-753454070634}"/>
              </a:ext>
            </a:extLst>
          </p:cNvPr>
          <p:cNvSpPr txBox="1"/>
          <p:nvPr/>
        </p:nvSpPr>
        <p:spPr>
          <a:xfrm>
            <a:off x="446856" y="868256"/>
            <a:ext cx="930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#9 Estado de PQRSF </a:t>
            </a:r>
            <a:r>
              <a:rPr lang="es-MX" sz="28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trimestre.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603542"/>
              </p:ext>
            </p:extLst>
          </p:nvPr>
        </p:nvGraphicFramePr>
        <p:xfrm>
          <a:off x="446855" y="1391476"/>
          <a:ext cx="10966211" cy="485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986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791168"/>
            <a:ext cx="10278980" cy="850065"/>
          </a:xfrm>
        </p:spPr>
        <p:txBody>
          <a:bodyPr>
            <a:normAutofit/>
          </a:bodyPr>
          <a:lstStyle/>
          <a:p>
            <a:r>
              <a:rPr lang="es-CO" sz="2800" dirty="0">
                <a:solidFill>
                  <a:schemeClr val="bg1">
                    <a:lumMod val="50000"/>
                  </a:schemeClr>
                </a:solidFill>
              </a:rPr>
              <a:t>Gráfico #10 PQRSF, pendientes por cerrar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924135" y="5961701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información es dada desde el </a:t>
            </a:r>
            <a:r>
              <a:rPr lang="es-CO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CO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enero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el 31 de marzo 2023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79747"/>
              </p:ext>
            </p:extLst>
          </p:nvPr>
        </p:nvGraphicFramePr>
        <p:xfrm>
          <a:off x="735931" y="1514901"/>
          <a:ext cx="10045800" cy="444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3027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927968"/>
            <a:ext cx="10278980" cy="850065"/>
          </a:xfrm>
        </p:spPr>
        <p:txBody>
          <a:bodyPr>
            <a:normAutofit/>
          </a:bodyPr>
          <a:lstStyle/>
          <a:p>
            <a:r>
              <a:rPr lang="es-CO" sz="2800" dirty="0">
                <a:solidFill>
                  <a:schemeClr val="bg1">
                    <a:lumMod val="50000"/>
                  </a:schemeClr>
                </a:solidFill>
              </a:rPr>
              <a:t>Incidencias totales por cerrar KAWAK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31" y="1613347"/>
            <a:ext cx="10649329" cy="459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0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927968"/>
            <a:ext cx="10278980" cy="850065"/>
          </a:xfrm>
        </p:spPr>
        <p:txBody>
          <a:bodyPr>
            <a:normAutofit/>
          </a:bodyPr>
          <a:lstStyle/>
          <a:p>
            <a:r>
              <a:rPr lang="es-CO" sz="2800" dirty="0">
                <a:solidFill>
                  <a:schemeClr val="bg1">
                    <a:lumMod val="50000"/>
                  </a:schemeClr>
                </a:solidFill>
              </a:rPr>
              <a:t>Incidencias totales por cerrar KAWAK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2" y="1554273"/>
            <a:ext cx="11398898" cy="45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36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3F762CE-7DAA-464A-A4BF-D4E27CC9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927968"/>
            <a:ext cx="10278980" cy="850065"/>
          </a:xfrm>
        </p:spPr>
        <p:txBody>
          <a:bodyPr>
            <a:normAutofit/>
          </a:bodyPr>
          <a:lstStyle/>
          <a:p>
            <a:r>
              <a:rPr lang="es-CO" sz="2800" dirty="0">
                <a:solidFill>
                  <a:schemeClr val="bg1">
                    <a:lumMod val="50000"/>
                  </a:schemeClr>
                </a:solidFill>
              </a:rPr>
              <a:t>Incidencias totales por cerrar KAWAK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31" y="1738258"/>
            <a:ext cx="10604310" cy="11578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31" y="2896104"/>
            <a:ext cx="11025237" cy="194287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398673" y="5927373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información es dada desde el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de enero hasta el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marzo del 2023.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380625" y="5134912"/>
            <a:ext cx="1009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anteriores incidencias mostradas en la tabla se encuentran </a:t>
            </a:r>
            <a:r>
              <a:rPr lang="es-CO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tramitar o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tramite.</a:t>
            </a:r>
          </a:p>
        </p:txBody>
      </p:sp>
    </p:spTree>
    <p:extLst>
      <p:ext uri="{BB962C8B-B14F-4D97-AF65-F5344CB8AC3E}">
        <p14:creationId xmlns:p14="http://schemas.microsoft.com/office/powerpoint/2010/main" val="2594029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1909028" y="2582482"/>
            <a:ext cx="8373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Pareto 80/20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63A189-6609-4CC3-9799-28DECD7185D2}"/>
              </a:ext>
            </a:extLst>
          </p:cNvPr>
          <p:cNvSpPr txBox="1"/>
          <p:nvPr/>
        </p:nvSpPr>
        <p:spPr>
          <a:xfrm>
            <a:off x="1103870" y="3881162"/>
            <a:ext cx="998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Lugares donde se radican mayores incidencias</a:t>
            </a:r>
          </a:p>
        </p:txBody>
      </p:sp>
    </p:spTree>
    <p:extLst>
      <p:ext uri="{BB962C8B-B14F-4D97-AF65-F5344CB8AC3E}">
        <p14:creationId xmlns:p14="http://schemas.microsoft.com/office/powerpoint/2010/main" val="1085288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57885-72DE-43E5-9A50-6821BCF7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5094" y="579096"/>
            <a:ext cx="10278980" cy="850065"/>
          </a:xfrm>
        </p:spPr>
        <p:txBody>
          <a:bodyPr/>
          <a:lstStyle/>
          <a:p>
            <a:r>
              <a:rPr lang="es-MX" sz="4000" b="1" dirty="0">
                <a:solidFill>
                  <a:srgbClr val="0551A5"/>
                </a:solidFill>
              </a:rPr>
              <a:t>Análisis 80/20 Trimestre </a:t>
            </a:r>
            <a:r>
              <a:rPr lang="es-MX" sz="4000" dirty="0"/>
              <a:t>1</a:t>
            </a:r>
            <a:r>
              <a:rPr lang="es-MX" dirty="0"/>
              <a:t>	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5429A2D-5DA8-43F9-BA81-7AAF958A0D78}"/>
              </a:ext>
            </a:extLst>
          </p:cNvPr>
          <p:cNvSpPr txBox="1"/>
          <p:nvPr/>
        </p:nvSpPr>
        <p:spPr>
          <a:xfrm>
            <a:off x="6029779" y="5394039"/>
            <a:ext cx="5606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El </a:t>
            </a:r>
            <a:r>
              <a:rPr lang="es-MX" sz="1400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16,67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%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de los lugares (A),  a nivel de Colombia están ocupando el 80% de las incidencias presentadas en el trimestre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#1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del año </a:t>
            </a: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2023, significando que desde 5 ciudades o municipios de los 30 reportados son las que más han generado alguna PQRSF.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E223B6-3466-475B-9FE1-534838508E36}"/>
              </a:ext>
            </a:extLst>
          </p:cNvPr>
          <p:cNvSpPr txBox="1"/>
          <p:nvPr/>
        </p:nvSpPr>
        <p:spPr>
          <a:xfrm>
            <a:off x="1533698" y="3073833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#11 Incidencias recibidas de ciudades.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54004"/>
              </p:ext>
            </p:extLst>
          </p:nvPr>
        </p:nvGraphicFramePr>
        <p:xfrm>
          <a:off x="528621" y="1366464"/>
          <a:ext cx="5425239" cy="146494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237525">
                  <a:extLst>
                    <a:ext uri="{9D8B030D-6E8A-4147-A177-3AD203B41FA5}">
                      <a16:colId xmlns:a16="http://schemas.microsoft.com/office/drawing/2014/main" val="772734480"/>
                    </a:ext>
                  </a:extLst>
                </a:gridCol>
                <a:gridCol w="1211608">
                  <a:extLst>
                    <a:ext uri="{9D8B030D-6E8A-4147-A177-3AD203B41FA5}">
                      <a16:colId xmlns:a16="http://schemas.microsoft.com/office/drawing/2014/main" val="1674413175"/>
                    </a:ext>
                  </a:extLst>
                </a:gridCol>
                <a:gridCol w="848773">
                  <a:extLst>
                    <a:ext uri="{9D8B030D-6E8A-4147-A177-3AD203B41FA5}">
                      <a16:colId xmlns:a16="http://schemas.microsoft.com/office/drawing/2014/main" val="376319198"/>
                    </a:ext>
                  </a:extLst>
                </a:gridCol>
                <a:gridCol w="656558">
                  <a:extLst>
                    <a:ext uri="{9D8B030D-6E8A-4147-A177-3AD203B41FA5}">
                      <a16:colId xmlns:a16="http://schemas.microsoft.com/office/drawing/2014/main" val="2409416520"/>
                    </a:ext>
                  </a:extLst>
                </a:gridCol>
                <a:gridCol w="1470775">
                  <a:extLst>
                    <a:ext uri="{9D8B030D-6E8A-4147-A177-3AD203B41FA5}">
                      <a16:colId xmlns:a16="http://schemas.microsoft.com/office/drawing/2014/main" val="106274932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Ciudad o municipio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A-B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6638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Bucaramanga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26,28%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26,28%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33949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Cucuta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24,82%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51,09%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46666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Valledupar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31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22,63%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73,72%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08810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 smtClean="0">
                          <a:effectLst/>
                          <a:latin typeface="Tahoma" panose="020B0604030504040204" pitchFamily="34" charset="0"/>
                        </a:rPr>
                        <a:t>Bogotá </a:t>
                      </a:r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D.C.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4,38%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78,10%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86488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Sincelejo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79,56%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738673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610585"/>
              </p:ext>
            </p:extLst>
          </p:nvPr>
        </p:nvGraphicFramePr>
        <p:xfrm>
          <a:off x="6105698" y="1366464"/>
          <a:ext cx="5454242" cy="4027575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244140">
                  <a:extLst>
                    <a:ext uri="{9D8B030D-6E8A-4147-A177-3AD203B41FA5}">
                      <a16:colId xmlns:a16="http://schemas.microsoft.com/office/drawing/2014/main" val="2748498914"/>
                    </a:ext>
                  </a:extLst>
                </a:gridCol>
                <a:gridCol w="1218085">
                  <a:extLst>
                    <a:ext uri="{9D8B030D-6E8A-4147-A177-3AD203B41FA5}">
                      <a16:colId xmlns:a16="http://schemas.microsoft.com/office/drawing/2014/main" val="1667511706"/>
                    </a:ext>
                  </a:extLst>
                </a:gridCol>
                <a:gridCol w="853311">
                  <a:extLst>
                    <a:ext uri="{9D8B030D-6E8A-4147-A177-3AD203B41FA5}">
                      <a16:colId xmlns:a16="http://schemas.microsoft.com/office/drawing/2014/main" val="361457"/>
                    </a:ext>
                  </a:extLst>
                </a:gridCol>
                <a:gridCol w="660068">
                  <a:extLst>
                    <a:ext uri="{9D8B030D-6E8A-4147-A177-3AD203B41FA5}">
                      <a16:colId xmlns:a16="http://schemas.microsoft.com/office/drawing/2014/main" val="543392963"/>
                    </a:ext>
                  </a:extLst>
                </a:gridCol>
                <a:gridCol w="1478638">
                  <a:extLst>
                    <a:ext uri="{9D8B030D-6E8A-4147-A177-3AD203B41FA5}">
                      <a16:colId xmlns:a16="http://schemas.microsoft.com/office/drawing/2014/main" val="3037367702"/>
                    </a:ext>
                  </a:extLst>
                </a:gridCol>
              </a:tblGrid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Medellin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81,02%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426975005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Plato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82,48%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85158844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Pereira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83,94%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530095798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Soledad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84,67%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894217847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Facatativa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85,40%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283897968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Arauca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86,13%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580110810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Distraccion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86,86%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867782238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Pueblo Nuevo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87,59%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452409635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Uribia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88,32%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591372639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Sopetran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89,05%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124990507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Zapayan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89,78%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132005315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Candelaria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90,51%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83169977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Cartagena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91,24%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275059911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Villavicencio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91,97%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230348967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Villa Del Rosario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92,70%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471688196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Garagoa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93,43%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514073782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Paipa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94,16%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19379843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Abrego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94,89%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981999072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Cucutilla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95,62%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384670974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Neiva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96,35%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642903780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Tunja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97,08%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498653695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Giron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97,81%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389479698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 err="1">
                          <a:effectLst/>
                          <a:latin typeface="Tahoma" panose="020B0604030504040204" pitchFamily="34" charset="0"/>
                        </a:rPr>
                        <a:t>Jamundi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98,54%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918725359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San Juan Del Cesar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99,27%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290553268"/>
                  </a:ext>
                </a:extLst>
              </a:tr>
              <a:tr h="11812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Copacabana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5297184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866369"/>
              </p:ext>
            </p:extLst>
          </p:nvPr>
        </p:nvGraphicFramePr>
        <p:xfrm>
          <a:off x="847898" y="35445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7314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9C5C7-DA16-416E-B970-0BEAB9576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sz="4000" b="1" dirty="0">
                <a:solidFill>
                  <a:srgbClr val="0551A5"/>
                </a:solidFill>
              </a:rPr>
              <a:t>Comparación frente al trimestre anterior 2022 PQRSF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1734E3-C382-4E08-BCA5-1074F86895B2}"/>
              </a:ext>
            </a:extLst>
          </p:cNvPr>
          <p:cNvSpPr txBox="1"/>
          <p:nvPr/>
        </p:nvSpPr>
        <p:spPr>
          <a:xfrm>
            <a:off x="1677502" y="5633254"/>
            <a:ext cx="129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6AC8594-119E-45A8-BB7F-57ED77F6B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77400"/>
              </p:ext>
            </p:extLst>
          </p:nvPr>
        </p:nvGraphicFramePr>
        <p:xfrm>
          <a:off x="4123788" y="2199865"/>
          <a:ext cx="3829587" cy="3188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147">
                  <a:extLst>
                    <a:ext uri="{9D8B030D-6E8A-4147-A177-3AD203B41FA5}">
                      <a16:colId xmlns:a16="http://schemas.microsoft.com/office/drawing/2014/main" val="1750611202"/>
                    </a:ext>
                  </a:extLst>
                </a:gridCol>
                <a:gridCol w="1319720">
                  <a:extLst>
                    <a:ext uri="{9D8B030D-6E8A-4147-A177-3AD203B41FA5}">
                      <a16:colId xmlns:a16="http://schemas.microsoft.com/office/drawing/2014/main" val="3195643753"/>
                    </a:ext>
                  </a:extLst>
                </a:gridCol>
                <a:gridCol w="1319720">
                  <a:extLst>
                    <a:ext uri="{9D8B030D-6E8A-4147-A177-3AD203B41FA5}">
                      <a16:colId xmlns:a16="http://schemas.microsoft.com/office/drawing/2014/main" val="2521639951"/>
                    </a:ext>
                  </a:extLst>
                </a:gridCol>
              </a:tblGrid>
              <a:tr h="114693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de registro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Cuarto trimestre PQRSF 2022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 trimestre PQRSF 2023</a:t>
                      </a:r>
                    </a:p>
                    <a:p>
                      <a:pPr algn="ctr" fontAlgn="b"/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17772106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3258883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530289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1717024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8325921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6299580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137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2219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06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1734E3-C382-4E08-BCA5-1074F86895B2}"/>
              </a:ext>
            </a:extLst>
          </p:cNvPr>
          <p:cNvSpPr txBox="1"/>
          <p:nvPr/>
        </p:nvSpPr>
        <p:spPr>
          <a:xfrm>
            <a:off x="1677502" y="5633254"/>
            <a:ext cx="129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838200" y="5316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#12 PQRSF, Comparación de incidencias por trimestres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747045"/>
              </p:ext>
            </p:extLst>
          </p:nvPr>
        </p:nvGraphicFramePr>
        <p:xfrm>
          <a:off x="683624" y="1679993"/>
          <a:ext cx="10841626" cy="4558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4576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9C5C7-DA16-416E-B970-0BEAB9576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sz="4000" b="1" dirty="0">
                <a:solidFill>
                  <a:srgbClr val="0551A5"/>
                </a:solidFill>
              </a:rPr>
              <a:t>Comparación del trimestre </a:t>
            </a:r>
            <a:r>
              <a:rPr lang="es-CO" sz="4000" dirty="0"/>
              <a:t>1</a:t>
            </a:r>
            <a:r>
              <a:rPr lang="es-CO" sz="4000" b="1" dirty="0" smtClean="0">
                <a:solidFill>
                  <a:srgbClr val="0551A5"/>
                </a:solidFill>
              </a:rPr>
              <a:t> </a:t>
            </a:r>
            <a:r>
              <a:rPr lang="es-CO" sz="4000" b="1" dirty="0">
                <a:solidFill>
                  <a:srgbClr val="0551A5"/>
                </a:solidFill>
              </a:rPr>
              <a:t>del año </a:t>
            </a:r>
            <a:r>
              <a:rPr lang="es-CO" sz="4000" b="1" dirty="0" smtClean="0">
                <a:solidFill>
                  <a:srgbClr val="0551A5"/>
                </a:solidFill>
              </a:rPr>
              <a:t>2022 </a:t>
            </a:r>
            <a:r>
              <a:rPr lang="es-CO" sz="4000" b="1" dirty="0">
                <a:solidFill>
                  <a:srgbClr val="0551A5"/>
                </a:solidFill>
              </a:rPr>
              <a:t>frete al trimestre </a:t>
            </a:r>
            <a:r>
              <a:rPr lang="es-CO" sz="4000" dirty="0"/>
              <a:t>1</a:t>
            </a:r>
            <a:r>
              <a:rPr lang="es-CO" sz="4000" b="1" dirty="0" smtClean="0">
                <a:solidFill>
                  <a:srgbClr val="0551A5"/>
                </a:solidFill>
              </a:rPr>
              <a:t> </a:t>
            </a:r>
            <a:r>
              <a:rPr lang="es-CO" sz="4000" b="1" dirty="0">
                <a:solidFill>
                  <a:srgbClr val="0551A5"/>
                </a:solidFill>
              </a:rPr>
              <a:t>del año </a:t>
            </a:r>
            <a:r>
              <a:rPr lang="es-CO" sz="4000" b="1" dirty="0" smtClean="0">
                <a:solidFill>
                  <a:srgbClr val="0551A5"/>
                </a:solidFill>
              </a:rPr>
              <a:t>2023 </a:t>
            </a:r>
            <a:r>
              <a:rPr lang="es-CO" sz="4000" b="1" dirty="0">
                <a:solidFill>
                  <a:srgbClr val="0551A5"/>
                </a:solidFill>
              </a:rPr>
              <a:t>PQRSF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1734E3-C382-4E08-BCA5-1074F86895B2}"/>
              </a:ext>
            </a:extLst>
          </p:cNvPr>
          <p:cNvSpPr txBox="1"/>
          <p:nvPr/>
        </p:nvSpPr>
        <p:spPr>
          <a:xfrm>
            <a:off x="1677502" y="5633254"/>
            <a:ext cx="129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6AC8594-119E-45A8-BB7F-57ED77F6B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942955"/>
              </p:ext>
            </p:extLst>
          </p:nvPr>
        </p:nvGraphicFramePr>
        <p:xfrm>
          <a:off x="2323563" y="2372000"/>
          <a:ext cx="6637556" cy="300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98">
                  <a:extLst>
                    <a:ext uri="{9D8B030D-6E8A-4147-A177-3AD203B41FA5}">
                      <a16:colId xmlns:a16="http://schemas.microsoft.com/office/drawing/2014/main" val="1750611202"/>
                    </a:ext>
                  </a:extLst>
                </a:gridCol>
                <a:gridCol w="2287379">
                  <a:extLst>
                    <a:ext uri="{9D8B030D-6E8A-4147-A177-3AD203B41FA5}">
                      <a16:colId xmlns:a16="http://schemas.microsoft.com/office/drawing/2014/main" val="1984300439"/>
                    </a:ext>
                  </a:extLst>
                </a:gridCol>
                <a:gridCol w="2287379">
                  <a:extLst>
                    <a:ext uri="{9D8B030D-6E8A-4147-A177-3AD203B41FA5}">
                      <a16:colId xmlns:a16="http://schemas.microsoft.com/office/drawing/2014/main" val="3439485656"/>
                    </a:ext>
                  </a:extLst>
                </a:gridCol>
              </a:tblGrid>
              <a:tr h="114693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de registro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 trimestre PQRSF 2022</a:t>
                      </a:r>
                    </a:p>
                    <a:p>
                      <a:pPr algn="ctr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 trimestre PQRSF 2023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17772106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3258883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530289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1717024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8325921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6299580"/>
                  </a:ext>
                </a:extLst>
              </a:tr>
              <a:tr h="309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137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2219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962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1734E3-C382-4E08-BCA5-1074F86895B2}"/>
              </a:ext>
            </a:extLst>
          </p:cNvPr>
          <p:cNvSpPr txBox="1"/>
          <p:nvPr/>
        </p:nvSpPr>
        <p:spPr>
          <a:xfrm>
            <a:off x="1677502" y="5633254"/>
            <a:ext cx="129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838200" y="5316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#13 PQRSF, Comparación de incidencias por trimestres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vs 2023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567894"/>
              </p:ext>
            </p:extLst>
          </p:nvPr>
        </p:nvGraphicFramePr>
        <p:xfrm>
          <a:off x="952500" y="1857251"/>
          <a:ext cx="10306050" cy="4400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6047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2208286" y="2196771"/>
            <a:ext cx="83739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</a:t>
            </a:r>
            <a:r>
              <a:rPr lang="es-CO" sz="6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por procesos y/o subprocesos del SGC-VAF</a:t>
            </a:r>
            <a:endParaRPr kumimoji="0" lang="es-CO" sz="6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816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990" y="664492"/>
            <a:ext cx="10278980" cy="850065"/>
          </a:xfrm>
        </p:spPr>
        <p:txBody>
          <a:bodyPr/>
          <a:lstStyle/>
          <a:p>
            <a:pPr algn="l"/>
            <a:r>
              <a:rPr lang="es-CO" dirty="0"/>
              <a:t>Peticiones realizadas </a:t>
            </a:r>
            <a:r>
              <a:rPr lang="es-CO" dirty="0" smtClean="0"/>
              <a:t>a los </a:t>
            </a:r>
            <a:r>
              <a:rPr lang="es-CO" dirty="0"/>
              <a:t>procesos y/o subprocesos.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3773979" y="1346142"/>
          <a:ext cx="7805650" cy="4738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577990" y="1874867"/>
          <a:ext cx="3048000" cy="263080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24978">
                  <a:extLst>
                    <a:ext uri="{9D8B030D-6E8A-4147-A177-3AD203B41FA5}">
                      <a16:colId xmlns:a16="http://schemas.microsoft.com/office/drawing/2014/main" val="1456837003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3063825891"/>
                    </a:ext>
                  </a:extLst>
                </a:gridCol>
                <a:gridCol w="420414">
                  <a:extLst>
                    <a:ext uri="{9D8B030D-6E8A-4147-A177-3AD203B41FA5}">
                      <a16:colId xmlns:a16="http://schemas.microsoft.com/office/drawing/2014/main" val="762607057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27315021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PETICIONES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62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29851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49765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8592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7464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Gestión Documental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4450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82139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Mercadeo Institucional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12316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7744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0510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SGC 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33935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81875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SGC-VAF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6751022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314498" y="569389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Peticiones 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369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990" y="6644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Quejas realizadas a los </a:t>
            </a:r>
            <a:r>
              <a:rPr lang="es-CO" dirty="0"/>
              <a:t>procesos y/o subprocesos.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/>
        </p:nvGraphicFramePr>
        <p:xfrm>
          <a:off x="3965171" y="1607647"/>
          <a:ext cx="7547957" cy="4069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731520" y="1812174"/>
          <a:ext cx="3048000" cy="22860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24978">
                  <a:extLst>
                    <a:ext uri="{9D8B030D-6E8A-4147-A177-3AD203B41FA5}">
                      <a16:colId xmlns:a16="http://schemas.microsoft.com/office/drawing/2014/main" val="4110243725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4233590587"/>
                    </a:ext>
                  </a:extLst>
                </a:gridCol>
                <a:gridCol w="420414">
                  <a:extLst>
                    <a:ext uri="{9D8B030D-6E8A-4147-A177-3AD203B41FA5}">
                      <a16:colId xmlns:a16="http://schemas.microsoft.com/office/drawing/2014/main" val="2202945225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137463969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QUEJAS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057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7370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01267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6017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33401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Infraestructura Tecnológica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0231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Laboratorios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0082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35168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637048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Servicio a Usuario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5480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553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SGC-VAF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7841745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505691" y="5565688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Quejas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presentadas 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74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990" y="6644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Reclamos realizadas a los </a:t>
            </a:r>
            <a:r>
              <a:rPr lang="es-CO" dirty="0"/>
              <a:t>procesos y/o subprocesos.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3640975" y="1728786"/>
          <a:ext cx="8121534" cy="394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592975" y="1728786"/>
          <a:ext cx="3048000" cy="11430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24978">
                  <a:extLst>
                    <a:ext uri="{9D8B030D-6E8A-4147-A177-3AD203B41FA5}">
                      <a16:colId xmlns:a16="http://schemas.microsoft.com/office/drawing/2014/main" val="2581420572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800259921"/>
                    </a:ext>
                  </a:extLst>
                </a:gridCol>
                <a:gridCol w="420414">
                  <a:extLst>
                    <a:ext uri="{9D8B030D-6E8A-4147-A177-3AD203B41FA5}">
                      <a16:colId xmlns:a16="http://schemas.microsoft.com/office/drawing/2014/main" val="2830502661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207816088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RECLAMOS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9417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238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1468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Gestión Financiera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28354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30723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SGC-VAF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3380617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331123" y="5524123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Reclamos presentados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062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990" y="6644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Sugerencias realizadas a los </a:t>
            </a:r>
            <a:r>
              <a:rPr lang="es-CO" dirty="0"/>
              <a:t>procesos y/o subprocesos.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3815541" y="1767146"/>
          <a:ext cx="8030095" cy="399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767541" y="2258291"/>
          <a:ext cx="3048000" cy="7620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24978">
                  <a:extLst>
                    <a:ext uri="{9D8B030D-6E8A-4147-A177-3AD203B41FA5}">
                      <a16:colId xmlns:a16="http://schemas.microsoft.com/office/drawing/2014/main" val="3777624360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2131019587"/>
                    </a:ext>
                  </a:extLst>
                </a:gridCol>
                <a:gridCol w="420414">
                  <a:extLst>
                    <a:ext uri="{9D8B030D-6E8A-4147-A177-3AD203B41FA5}">
                      <a16:colId xmlns:a16="http://schemas.microsoft.com/office/drawing/2014/main" val="3755463174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62888219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SUGERENCIAS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018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3956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725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SGC-VAF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1069008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Sugerencias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75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990" y="664492"/>
            <a:ext cx="10278980" cy="850065"/>
          </a:xfrm>
        </p:spPr>
        <p:txBody>
          <a:bodyPr/>
          <a:lstStyle/>
          <a:p>
            <a:pPr algn="l"/>
            <a:r>
              <a:rPr lang="es-CO" dirty="0" smtClean="0"/>
              <a:t>Felicitaciones realizadas a los </a:t>
            </a:r>
            <a:r>
              <a:rPr lang="es-CO" dirty="0"/>
              <a:t>procesos y/o subprocesos.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3399905" y="1380087"/>
          <a:ext cx="8246226" cy="434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464948" y="1658652"/>
          <a:ext cx="3048000" cy="571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24978">
                  <a:extLst>
                    <a:ext uri="{9D8B030D-6E8A-4147-A177-3AD203B41FA5}">
                      <a16:colId xmlns:a16="http://schemas.microsoft.com/office/drawing/2014/main" val="284556687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3819457066"/>
                    </a:ext>
                  </a:extLst>
                </a:gridCol>
                <a:gridCol w="420414">
                  <a:extLst>
                    <a:ext uri="{9D8B030D-6E8A-4147-A177-3AD203B41FA5}">
                      <a16:colId xmlns:a16="http://schemas.microsoft.com/office/drawing/2014/main" val="1518570198"/>
                    </a:ext>
                  </a:extLst>
                </a:gridCol>
                <a:gridCol w="401304">
                  <a:extLst>
                    <a:ext uri="{9D8B030D-6E8A-4147-A177-3AD203B41FA5}">
                      <a16:colId xmlns:a16="http://schemas.microsoft.com/office/drawing/2014/main" val="4307735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FELICITACIONES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242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5272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Sistemas de Información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2158508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30876" y="5532437"/>
            <a:ext cx="11497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Felicitaciones presentadas </a:t>
            </a:r>
            <a:r>
              <a:rPr lang="es-ES" sz="2000" dirty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procesos y/o subprocesos de cada campus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033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CFDAC2-C018-4E5A-A1D8-BC29B93DF875}"/>
              </a:ext>
            </a:extLst>
          </p:cNvPr>
          <p:cNvSpPr txBox="1"/>
          <p:nvPr/>
        </p:nvSpPr>
        <p:spPr>
          <a:xfrm>
            <a:off x="2017093" y="1814385"/>
            <a:ext cx="83739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51A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80/20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 smtClean="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 presentadas a los procesos y/o subprocesos.</a:t>
            </a:r>
            <a:endParaRPr kumimoji="0" lang="es-CO" sz="6000" b="1" i="0" u="none" strike="noStrike" kern="1200" cap="none" spc="0" normalizeH="0" baseline="0" noProof="0" dirty="0">
              <a:ln>
                <a:noFill/>
              </a:ln>
              <a:solidFill>
                <a:srgbClr val="0551A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5827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0210" y="994606"/>
            <a:ext cx="5423800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general 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199733"/>
              </p:ext>
            </p:extLst>
          </p:nvPr>
        </p:nvGraphicFramePr>
        <p:xfrm>
          <a:off x="735931" y="1505297"/>
          <a:ext cx="5332359" cy="375612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104893">
                  <a:extLst>
                    <a:ext uri="{9D8B030D-6E8A-4147-A177-3AD203B41FA5}">
                      <a16:colId xmlns:a16="http://schemas.microsoft.com/office/drawing/2014/main" val="331863291"/>
                    </a:ext>
                  </a:extLst>
                </a:gridCol>
                <a:gridCol w="478596">
                  <a:extLst>
                    <a:ext uri="{9D8B030D-6E8A-4147-A177-3AD203B41FA5}">
                      <a16:colId xmlns:a16="http://schemas.microsoft.com/office/drawing/2014/main" val="1756770288"/>
                    </a:ext>
                  </a:extLst>
                </a:gridCol>
                <a:gridCol w="725871">
                  <a:extLst>
                    <a:ext uri="{9D8B030D-6E8A-4147-A177-3AD203B41FA5}">
                      <a16:colId xmlns:a16="http://schemas.microsoft.com/office/drawing/2014/main" val="1319169847"/>
                    </a:ext>
                  </a:extLst>
                </a:gridCol>
                <a:gridCol w="544403">
                  <a:extLst>
                    <a:ext uri="{9D8B030D-6E8A-4147-A177-3AD203B41FA5}">
                      <a16:colId xmlns:a16="http://schemas.microsoft.com/office/drawing/2014/main" val="2309827865"/>
                    </a:ext>
                  </a:extLst>
                </a:gridCol>
                <a:gridCol w="478596">
                  <a:extLst>
                    <a:ext uri="{9D8B030D-6E8A-4147-A177-3AD203B41FA5}">
                      <a16:colId xmlns:a16="http://schemas.microsoft.com/office/drawing/2014/main" val="3523690375"/>
                    </a:ext>
                  </a:extLst>
                </a:gridCol>
              </a:tblGrid>
              <a:tr h="542326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proceso y/o subproceso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A-B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2404761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Gestión Financiera VAL Reclamos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16,06%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16,06%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4643851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BUC Peticiones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13,14%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29,20%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1159174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CUC Quejas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11,68%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40,88%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9257949"/>
                  </a:ext>
                </a:extLst>
              </a:tr>
              <a:tr h="36491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 procesos y/o subprocesos fuera del alcance del SGC-VAF BUC Peticiones</a:t>
                      </a:r>
                      <a:endParaRPr lang="es-ES" sz="11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11,68%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52,55%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8086001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BUC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7,30%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59,85%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5582173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SGC-VAF BUC Peticiones</a:t>
                      </a:r>
                      <a:endParaRPr lang="es-ES" sz="11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62,77%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5143835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 CUC Quejas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65,69%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44309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</a:t>
                      </a:r>
                      <a:r>
                        <a:rPr lang="es-ES" sz="1100" u="none" strike="noStrike" dirty="0" smtClean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alcance (Información) </a:t>
                      </a:r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SGC-VAF CUC Quejas</a:t>
                      </a:r>
                      <a:endParaRPr lang="es-ES" sz="11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68,61%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3949509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</a:t>
                      </a:r>
                      <a:r>
                        <a:rPr lang="es-ES" sz="1100" u="none" strike="noStrike" dirty="0" smtClean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alcance(Información)  </a:t>
                      </a:r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SGC-VAF VAL Reclamos</a:t>
                      </a:r>
                      <a:endParaRPr lang="es-ES" sz="11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71,53%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2048561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VAL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73,72%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1642888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</a:t>
                      </a:r>
                      <a:r>
                        <a:rPr lang="es-ES" sz="1100" u="none" strike="noStrike" dirty="0" smtClean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(Información) SGC-VAF </a:t>
                      </a:r>
                      <a:r>
                        <a:rPr lang="es-ES" sz="11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 Quejas</a:t>
                      </a:r>
                      <a:endParaRPr lang="es-ES" sz="11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75,91%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8195552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 BUC Peticiones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0365970"/>
                  </a:ext>
                </a:extLst>
              </a:tr>
              <a:tr h="201608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CUC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78,83%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9996240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527243"/>
              </p:ext>
            </p:extLst>
          </p:nvPr>
        </p:nvGraphicFramePr>
        <p:xfrm>
          <a:off x="6197392" y="749847"/>
          <a:ext cx="5549725" cy="4484775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3231460">
                  <a:extLst>
                    <a:ext uri="{9D8B030D-6E8A-4147-A177-3AD203B41FA5}">
                      <a16:colId xmlns:a16="http://schemas.microsoft.com/office/drawing/2014/main" val="1305032860"/>
                    </a:ext>
                  </a:extLst>
                </a:gridCol>
                <a:gridCol w="498105">
                  <a:extLst>
                    <a:ext uri="{9D8B030D-6E8A-4147-A177-3AD203B41FA5}">
                      <a16:colId xmlns:a16="http://schemas.microsoft.com/office/drawing/2014/main" val="4185509773"/>
                    </a:ext>
                  </a:extLst>
                </a:gridCol>
                <a:gridCol w="755460">
                  <a:extLst>
                    <a:ext uri="{9D8B030D-6E8A-4147-A177-3AD203B41FA5}">
                      <a16:colId xmlns:a16="http://schemas.microsoft.com/office/drawing/2014/main" val="2523603576"/>
                    </a:ext>
                  </a:extLst>
                </a:gridCol>
                <a:gridCol w="566595">
                  <a:extLst>
                    <a:ext uri="{9D8B030D-6E8A-4147-A177-3AD203B41FA5}">
                      <a16:colId xmlns:a16="http://schemas.microsoft.com/office/drawing/2014/main" val="2991958092"/>
                    </a:ext>
                  </a:extLst>
                </a:gridCol>
                <a:gridCol w="498105">
                  <a:extLst>
                    <a:ext uri="{9D8B030D-6E8A-4147-A177-3AD203B41FA5}">
                      <a16:colId xmlns:a16="http://schemas.microsoft.com/office/drawing/2014/main" val="2863121627"/>
                    </a:ext>
                  </a:extLst>
                </a:gridCol>
              </a:tblGrid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CUC Peticiones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80,29%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650950141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BUC Quejas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81,75%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101517393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 CUC Reclamos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83,21%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218448973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 procesos y/o subprocesos fuera del alcance del SGC-VAF BUC Quejas</a:t>
                      </a:r>
                      <a:endParaRPr lang="es-ES" sz="10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84,67%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326630150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Gestión Documental BUC Peticiones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85,40%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767693926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Mercadeo Institucional BUC Peticiones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86,13%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961842237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Registro y Control Académico BUC Peticiones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86,86%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27292759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 BUC Peticiones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87,59%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63819301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Logística CUC Peticiones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88,32%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84382118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VAL Peticiones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89,05%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327536107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VAL Peticiones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89,78%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340988013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VAL Peticiones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90,51%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413100013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Biblioteca BUC Quejas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91,24%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151300926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Planta Física BUC Quejas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91,97%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77625481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Servicio a Usuario BUC Quejas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92,70%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161823226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Talento Humano BUC Quejas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93,43%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386738442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CUC Quejas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94,16%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926615908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Crédito y Cartera CUC Quejas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94,89%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504374730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Infraestructura Tecnológica CUC Quejas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95,62%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980954364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Laboratorios VAL Quejas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96,35%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515985764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CUC Reclamos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97,08%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56646879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Fuera del alcance </a:t>
                      </a:r>
                      <a:r>
                        <a:rPr lang="es-ES" sz="1000" u="none" strike="noStrike" dirty="0" smtClean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(Información) SGC-VAF </a:t>
                      </a:r>
                      <a:r>
                        <a:rPr lang="es-ES" sz="1000" u="none" strike="noStrike" dirty="0">
                          <a:solidFill>
                            <a:schemeClr val="accent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BUC Sugerencias</a:t>
                      </a:r>
                      <a:endParaRPr lang="es-ES" sz="1000" b="0" i="0" u="none" strike="noStrike" dirty="0">
                        <a:solidFill>
                          <a:schemeClr val="accent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97,81%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2378617118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Atención al Estudiante CUC Sugerencias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98,54%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221833334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Sistemas de Información CUC Felicitaciones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99,27%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045232199"/>
                  </a:ext>
                </a:extLst>
              </a:tr>
              <a:tr h="158355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 procesos y/o subprocesos fuera del alcance del SGC-VAF BUC Felicitaciones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0,73%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3366673134"/>
                  </a:ext>
                </a:extLst>
              </a:tr>
            </a:tbl>
          </a:graphicData>
        </a:graphic>
      </p:graphicFrame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10" y="5419897"/>
            <a:ext cx="11014364" cy="121365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s-MX" sz="1800" dirty="0" smtClean="0"/>
              <a:t>La celda correspondiente a </a:t>
            </a:r>
            <a:r>
              <a:rPr lang="es-ES" sz="1800" b="1" dirty="0"/>
              <a:t>o</a:t>
            </a:r>
            <a:r>
              <a:rPr lang="es-ES" sz="1800" b="1" dirty="0" smtClean="0"/>
              <a:t>tros </a:t>
            </a:r>
            <a:r>
              <a:rPr lang="es-ES" sz="1800" b="1" dirty="0"/>
              <a:t>procesos y/o subprocesos fuera del alcance del </a:t>
            </a:r>
            <a:r>
              <a:rPr lang="es-ES" sz="1800" b="1" dirty="0" smtClean="0"/>
              <a:t>SGC-VAF </a:t>
            </a:r>
            <a:r>
              <a:rPr lang="es-ES" sz="1800" dirty="0" smtClean="0"/>
              <a:t>o </a:t>
            </a:r>
            <a:r>
              <a:rPr lang="es-ES" sz="1800" b="1" dirty="0" smtClean="0"/>
              <a:t>fuera del alcance por falta de información</a:t>
            </a:r>
            <a:r>
              <a:rPr lang="es-ES" sz="1800" dirty="0" smtClean="0"/>
              <a:t> </a:t>
            </a:r>
            <a:r>
              <a:rPr lang="es-ES" sz="1800" b="1" dirty="0" smtClean="0"/>
              <a:t>de la incidencia </a:t>
            </a:r>
            <a:r>
              <a:rPr lang="es-ES" sz="1800" dirty="0" smtClean="0"/>
              <a:t>no se tiene en cuenta dentro del análisis debido a que son incidencias correspondientes a otras áreas de la Universidad o que no se pueden </a:t>
            </a:r>
            <a:r>
              <a:rPr lang="es-ES" sz="1800" dirty="0" smtClean="0"/>
              <a:t>validar por falta de información.  </a:t>
            </a:r>
            <a:endParaRPr lang="es-MX" sz="1800" b="1" dirty="0" smtClean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291050" y="5134207"/>
            <a:ext cx="1554480" cy="38478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200" dirty="0" smtClean="0"/>
              <a:t>Tablas generales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1191633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931" y="1105067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29" y="4561962"/>
            <a:ext cx="10981113" cy="1768475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es-MX" sz="1800" dirty="0" smtClean="0"/>
              <a:t>Realizando un análisis práctico podemos visualizar que durante el primer trimestre del año 2023 el 21,57% del total de las incidencias pertenecen a </a:t>
            </a:r>
            <a:r>
              <a:rPr lang="es-MX" sz="1800" b="1" dirty="0" smtClean="0"/>
              <a:t>Gestión Financiera campus Valledupar </a:t>
            </a:r>
            <a:r>
              <a:rPr lang="es-MX" sz="1800" dirty="0" smtClean="0"/>
              <a:t>el cual tuvo gran participación debido a </a:t>
            </a:r>
            <a:r>
              <a:rPr lang="es-MX" sz="1800" dirty="0"/>
              <a:t>la </a:t>
            </a:r>
            <a:r>
              <a:rPr lang="es-MX" sz="1800" dirty="0" smtClean="0"/>
              <a:t>incidencia </a:t>
            </a:r>
            <a:r>
              <a:rPr lang="es-MX" sz="1800" b="1" dirty="0"/>
              <a:t>r</a:t>
            </a:r>
            <a:r>
              <a:rPr lang="es-MX" sz="1800" b="1" dirty="0" smtClean="0"/>
              <a:t>eclamo</a:t>
            </a:r>
            <a:r>
              <a:rPr lang="es-MX" sz="1800" dirty="0" smtClean="0"/>
              <a:t> por </a:t>
            </a:r>
            <a:r>
              <a:rPr lang="es-MX" sz="1800" b="1" dirty="0"/>
              <a:t>Falta de equipos </a:t>
            </a:r>
            <a:r>
              <a:rPr lang="es-MX" sz="1800" b="1" dirty="0" smtClean="0"/>
              <a:t>tecnológicos </a:t>
            </a:r>
            <a:r>
              <a:rPr lang="es-MX" sz="1800" dirty="0" smtClean="0"/>
              <a:t>para</a:t>
            </a:r>
            <a:r>
              <a:rPr lang="es-MX" sz="1800" b="1" dirty="0" smtClean="0"/>
              <a:t> </a:t>
            </a:r>
            <a:r>
              <a:rPr lang="es-MX" sz="1800" dirty="0" smtClean="0"/>
              <a:t>prácticas de fotografía, en segundo lugar podemos observar el Subproceso de Planta Física Bucaramanga el cual reporto el 17,65% de </a:t>
            </a:r>
            <a:r>
              <a:rPr lang="es-MX" sz="1800" b="1" dirty="0" smtClean="0"/>
              <a:t>peticiones</a:t>
            </a:r>
            <a:r>
              <a:rPr lang="es-MX" sz="1800" dirty="0" smtClean="0"/>
              <a:t> para atención a </a:t>
            </a:r>
            <a:r>
              <a:rPr lang="es-MX" sz="1800" b="1" dirty="0"/>
              <a:t>e</a:t>
            </a:r>
            <a:r>
              <a:rPr lang="es-MX" sz="1800" b="1" dirty="0" smtClean="0"/>
              <a:t>spacios insuficientes en cafetería, </a:t>
            </a:r>
            <a:r>
              <a:rPr lang="es-MX" sz="1800" dirty="0" smtClean="0"/>
              <a:t>de igual manera el subproceso de </a:t>
            </a:r>
            <a:r>
              <a:rPr lang="es-MX" sz="1800" b="1" dirty="0" smtClean="0"/>
              <a:t>Planta Física campus Cúcuta </a:t>
            </a:r>
            <a:r>
              <a:rPr lang="es-MX" sz="1800" dirty="0" smtClean="0"/>
              <a:t>ocupó el tercer lugar en la incidencia </a:t>
            </a:r>
            <a:r>
              <a:rPr lang="es-MX" sz="1800" b="1" dirty="0" smtClean="0"/>
              <a:t>quejas</a:t>
            </a:r>
            <a:r>
              <a:rPr lang="es-MX" sz="1800" dirty="0" smtClean="0"/>
              <a:t> obteniendo el 15,69% de participación por el reporte sobre el </a:t>
            </a:r>
            <a:r>
              <a:rPr lang="es-MX" sz="1800" b="1" dirty="0" smtClean="0"/>
              <a:t>pésimo estado del parqueadero principal. </a:t>
            </a:r>
          </a:p>
        </p:txBody>
      </p:sp>
      <p:cxnSp>
        <p:nvCxnSpPr>
          <p:cNvPr id="10" name="Conector angular 9"/>
          <p:cNvCxnSpPr/>
          <p:nvPr/>
        </p:nvCxnSpPr>
        <p:spPr>
          <a:xfrm flipV="1">
            <a:off x="5951913" y="1205345"/>
            <a:ext cx="1230283" cy="95596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7219349" y="929378"/>
            <a:ext cx="4534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21,57% de </a:t>
            </a:r>
            <a:r>
              <a:rPr lang="es-MX" sz="1100" b="1" dirty="0"/>
              <a:t>Gestión Financiera campus Valledupar </a:t>
            </a:r>
            <a:r>
              <a:rPr lang="es-MX" sz="1100" dirty="0" smtClean="0"/>
              <a:t>debido </a:t>
            </a:r>
            <a:r>
              <a:rPr lang="es-MX" sz="1100" dirty="0"/>
              <a:t>a la incidencia </a:t>
            </a:r>
            <a:r>
              <a:rPr lang="es-MX" sz="1100" b="1" dirty="0"/>
              <a:t>reclamo</a:t>
            </a:r>
            <a:r>
              <a:rPr lang="es-MX" sz="1100" dirty="0"/>
              <a:t> por </a:t>
            </a:r>
            <a:r>
              <a:rPr lang="es-MX" sz="1100" b="1" dirty="0"/>
              <a:t>Falta de equipos tecnológicos </a:t>
            </a:r>
            <a:r>
              <a:rPr lang="es-MX" sz="1100" dirty="0"/>
              <a:t>para</a:t>
            </a:r>
            <a:r>
              <a:rPr lang="es-MX" sz="1100" b="1" dirty="0"/>
              <a:t> </a:t>
            </a:r>
            <a:r>
              <a:rPr lang="es-MX" sz="1100" dirty="0"/>
              <a:t>prácticas de fotografía</a:t>
            </a:r>
            <a:endParaRPr lang="es-CO" sz="1100" dirty="0"/>
          </a:p>
        </p:txBody>
      </p:sp>
      <p:cxnSp>
        <p:nvCxnSpPr>
          <p:cNvPr id="13" name="Conector angular 12"/>
          <p:cNvCxnSpPr/>
          <p:nvPr/>
        </p:nvCxnSpPr>
        <p:spPr>
          <a:xfrm flipV="1">
            <a:off x="5951912" y="1760495"/>
            <a:ext cx="1267437" cy="611462"/>
          </a:xfrm>
          <a:prstGeom prst="bentConnector3">
            <a:avLst>
              <a:gd name="adj1" fmla="val 6311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182196" y="1631563"/>
            <a:ext cx="4534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17,65% de </a:t>
            </a:r>
            <a:r>
              <a:rPr lang="es-MX" sz="1100" b="1" dirty="0" smtClean="0"/>
              <a:t>Planta Física campus Bucaramanga </a:t>
            </a:r>
            <a:r>
              <a:rPr lang="es-MX" sz="1100" dirty="0" smtClean="0"/>
              <a:t>debido </a:t>
            </a:r>
            <a:r>
              <a:rPr lang="es-MX" sz="1100" dirty="0"/>
              <a:t>a la incidencia </a:t>
            </a:r>
            <a:r>
              <a:rPr lang="es-MX" sz="1100" b="1" dirty="0" smtClean="0"/>
              <a:t>petición </a:t>
            </a:r>
            <a:r>
              <a:rPr lang="es-MX" sz="1100" dirty="0" smtClean="0"/>
              <a:t>para atención </a:t>
            </a:r>
            <a:r>
              <a:rPr lang="es-MX" sz="1100" dirty="0"/>
              <a:t>a </a:t>
            </a:r>
            <a:r>
              <a:rPr lang="es-MX" sz="1100" b="1" dirty="0"/>
              <a:t>espacios insuficientes en cafetería</a:t>
            </a:r>
            <a:endParaRPr lang="es-CO" sz="1100" dirty="0"/>
          </a:p>
        </p:txBody>
      </p:sp>
      <p:cxnSp>
        <p:nvCxnSpPr>
          <p:cNvPr id="20" name="Conector angular 19"/>
          <p:cNvCxnSpPr/>
          <p:nvPr/>
        </p:nvCxnSpPr>
        <p:spPr>
          <a:xfrm flipV="1">
            <a:off x="5983212" y="2392262"/>
            <a:ext cx="1227824" cy="195266"/>
          </a:xfrm>
          <a:prstGeom prst="bentConnector3">
            <a:avLst>
              <a:gd name="adj1" fmla="val 71665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7182195" y="2245817"/>
            <a:ext cx="4534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15,69% de </a:t>
            </a:r>
            <a:r>
              <a:rPr lang="es-MX" sz="1100" b="1" dirty="0" smtClean="0"/>
              <a:t>Planta Física campus Bucaramanga </a:t>
            </a:r>
            <a:r>
              <a:rPr lang="es-MX" sz="1100" dirty="0" smtClean="0"/>
              <a:t>debido </a:t>
            </a:r>
            <a:r>
              <a:rPr lang="es-MX" sz="1100" dirty="0"/>
              <a:t>a la incidencia </a:t>
            </a:r>
            <a:r>
              <a:rPr lang="es-MX" sz="1100" b="1" dirty="0" smtClean="0"/>
              <a:t>petición </a:t>
            </a:r>
            <a:r>
              <a:rPr lang="es-MX" sz="1100" dirty="0" smtClean="0"/>
              <a:t>para atención </a:t>
            </a:r>
            <a:r>
              <a:rPr lang="es-MX" sz="1100" dirty="0"/>
              <a:t>a </a:t>
            </a:r>
            <a:r>
              <a:rPr lang="es-MX" sz="1100" b="1" dirty="0"/>
              <a:t>espacios insuficientes en cafetería</a:t>
            </a:r>
            <a:endParaRPr lang="es-CO" sz="1100" dirty="0"/>
          </a:p>
        </p:txBody>
      </p:sp>
      <p:cxnSp>
        <p:nvCxnSpPr>
          <p:cNvPr id="30" name="Conector angular 29"/>
          <p:cNvCxnSpPr/>
          <p:nvPr/>
        </p:nvCxnSpPr>
        <p:spPr>
          <a:xfrm>
            <a:off x="5972948" y="2772677"/>
            <a:ext cx="1304590" cy="79731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7277538" y="2709822"/>
            <a:ext cx="45348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9,80% de </a:t>
            </a:r>
            <a:r>
              <a:rPr lang="es-MX" sz="1100" b="1" dirty="0" smtClean="0"/>
              <a:t>Atención al Estudiantes campus Bucaramanga </a:t>
            </a:r>
            <a:r>
              <a:rPr lang="es-MX" sz="1100" dirty="0" smtClean="0"/>
              <a:t>debido </a:t>
            </a:r>
            <a:r>
              <a:rPr lang="es-MX" sz="1100" dirty="0"/>
              <a:t>a la incidencia </a:t>
            </a:r>
            <a:r>
              <a:rPr lang="es-MX" sz="1100" b="1" dirty="0" smtClean="0"/>
              <a:t>petición </a:t>
            </a:r>
            <a:r>
              <a:rPr lang="es-MX" sz="1100" dirty="0" smtClean="0"/>
              <a:t>para atención </a:t>
            </a:r>
            <a:r>
              <a:rPr lang="es-MX" sz="1100" dirty="0"/>
              <a:t>a </a:t>
            </a:r>
            <a:r>
              <a:rPr lang="es-ES" sz="1100" b="1" dirty="0"/>
              <a:t>Información sobre convenios </a:t>
            </a:r>
            <a:r>
              <a:rPr lang="es-ES" sz="1100" b="1" dirty="0" err="1"/>
              <a:t>sena</a:t>
            </a:r>
            <a:r>
              <a:rPr lang="es-ES" sz="1100" b="1" dirty="0"/>
              <a:t>, casos CAE y derechos de petición. </a:t>
            </a:r>
            <a:endParaRPr lang="es-CO" sz="11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58600"/>
              </p:ext>
            </p:extLst>
          </p:nvPr>
        </p:nvGraphicFramePr>
        <p:xfrm>
          <a:off x="584327" y="1548435"/>
          <a:ext cx="5519190" cy="260794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213679">
                  <a:extLst>
                    <a:ext uri="{9D8B030D-6E8A-4147-A177-3AD203B41FA5}">
                      <a16:colId xmlns:a16="http://schemas.microsoft.com/office/drawing/2014/main" val="1593482232"/>
                    </a:ext>
                  </a:extLst>
                </a:gridCol>
                <a:gridCol w="495365">
                  <a:extLst>
                    <a:ext uri="{9D8B030D-6E8A-4147-A177-3AD203B41FA5}">
                      <a16:colId xmlns:a16="http://schemas.microsoft.com/office/drawing/2014/main" val="2766053914"/>
                    </a:ext>
                  </a:extLst>
                </a:gridCol>
                <a:gridCol w="751303">
                  <a:extLst>
                    <a:ext uri="{9D8B030D-6E8A-4147-A177-3AD203B41FA5}">
                      <a16:colId xmlns:a16="http://schemas.microsoft.com/office/drawing/2014/main" val="4230034095"/>
                    </a:ext>
                  </a:extLst>
                </a:gridCol>
                <a:gridCol w="563478">
                  <a:extLst>
                    <a:ext uri="{9D8B030D-6E8A-4147-A177-3AD203B41FA5}">
                      <a16:colId xmlns:a16="http://schemas.microsoft.com/office/drawing/2014/main" val="279494680"/>
                    </a:ext>
                  </a:extLst>
                </a:gridCol>
                <a:gridCol w="495365">
                  <a:extLst>
                    <a:ext uri="{9D8B030D-6E8A-4147-A177-3AD203B41FA5}">
                      <a16:colId xmlns:a16="http://schemas.microsoft.com/office/drawing/2014/main" val="20974933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proceso y/o subproceso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Incidencias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% de participación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% Acumulado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A-B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81129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Gestión Financiera VAL Reclamos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21,57%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21,57%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18478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Planta Física BUC Peticiones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17,65%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39,22%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55627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Planta Física CUC Quejas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15,69%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54,90%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37608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Atención al Estudiante BUC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9,80%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64,71%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0823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Logística CUC Quejas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3,92%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68,63%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77617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Registro y Control Académico VAL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2,94%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71,57%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01921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Biblioteca BUC Peticiones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73,53%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8096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Atención al Estudiante CUC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75,49%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11868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Registro y Control Académico CUC Peticiones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77,45%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5999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Atención al Estudiante BUC Quejas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79,41%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4871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Logística CUC Reclamos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1,96%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81,37%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4280118"/>
                  </a:ext>
                </a:extLst>
              </a:tr>
            </a:tbl>
          </a:graphicData>
        </a:graphic>
      </p:graphicFrame>
      <p:sp>
        <p:nvSpPr>
          <p:cNvPr id="14" name="Título 1"/>
          <p:cNvSpPr txBox="1">
            <a:spLocks/>
          </p:cNvSpPr>
          <p:nvPr/>
        </p:nvSpPr>
        <p:spPr>
          <a:xfrm>
            <a:off x="2701636" y="4054215"/>
            <a:ext cx="1554480" cy="38478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s-CO" sz="1200" dirty="0" smtClean="0"/>
              <a:t>Tabla depurada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043719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931" y="1105067"/>
            <a:ext cx="5831124" cy="424475"/>
          </a:xfrm>
        </p:spPr>
        <p:txBody>
          <a:bodyPr/>
          <a:lstStyle/>
          <a:p>
            <a:pPr algn="l"/>
            <a:r>
              <a:rPr lang="es-CO" dirty="0" smtClean="0"/>
              <a:t>Análisis procesos y/o subprocesos SGC-VAF </a:t>
            </a:r>
            <a:endParaRPr lang="es-CO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11421" y="5532437"/>
            <a:ext cx="8654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#</a:t>
            </a:r>
            <a:r>
              <a:rPr kumimoji="0" lang="es-C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PQRSF, </a:t>
            </a:r>
            <a:r>
              <a:rPr lang="es-ES" sz="2000" dirty="0" smtClean="0">
                <a:solidFill>
                  <a:prstClr val="white">
                    <a:lumMod val="50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Pareto-Representación de procesos y/o subprocesos que más generaron más incidencias en el primer trimestre.</a:t>
            </a:r>
            <a:endParaRPr lang="es-ES" sz="2000" dirty="0">
              <a:solidFill>
                <a:prstClr val="white">
                  <a:lumMod val="50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4689" y="2227323"/>
            <a:ext cx="5622588" cy="176847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es-MX" sz="1800" dirty="0" smtClean="0"/>
              <a:t>Podemos observar en el grafico 80/20 que el 45,71% de las PQRSF representan el 80% de las incidencias presentadas en el trimestre # 1 del año 2023. </a:t>
            </a:r>
          </a:p>
          <a:p>
            <a:pPr algn="just">
              <a:lnSpc>
                <a:spcPct val="120000"/>
              </a:lnSpc>
            </a:pPr>
            <a:r>
              <a:rPr lang="es-MX" sz="1800" dirty="0" smtClean="0"/>
              <a:t>Cada proceso y/o subproceso fue contado individualmente de acuerdo al campus que pertenece. 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307563"/>
              </p:ext>
            </p:extLst>
          </p:nvPr>
        </p:nvGraphicFramePr>
        <p:xfrm>
          <a:off x="735931" y="1529542"/>
          <a:ext cx="5038725" cy="341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469520"/>
              </p:ext>
            </p:extLst>
          </p:nvPr>
        </p:nvGraphicFramePr>
        <p:xfrm>
          <a:off x="1222548" y="4960937"/>
          <a:ext cx="3213100" cy="571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60497">
                  <a:extLst>
                    <a:ext uri="{9D8B030D-6E8A-4147-A177-3AD203B41FA5}">
                      <a16:colId xmlns:a16="http://schemas.microsoft.com/office/drawing/2014/main" val="2639524162"/>
                    </a:ext>
                  </a:extLst>
                </a:gridCol>
                <a:gridCol w="560867">
                  <a:extLst>
                    <a:ext uri="{9D8B030D-6E8A-4147-A177-3AD203B41FA5}">
                      <a16:colId xmlns:a16="http://schemas.microsoft.com/office/drawing/2014/main" val="2666781389"/>
                    </a:ext>
                  </a:extLst>
                </a:gridCol>
                <a:gridCol w="1131239">
                  <a:extLst>
                    <a:ext uri="{9D8B030D-6E8A-4147-A177-3AD203B41FA5}">
                      <a16:colId xmlns:a16="http://schemas.microsoft.com/office/drawing/2014/main" val="411825636"/>
                    </a:ext>
                  </a:extLst>
                </a:gridCol>
                <a:gridCol w="760497">
                  <a:extLst>
                    <a:ext uri="{9D8B030D-6E8A-4147-A177-3AD203B41FA5}">
                      <a16:colId xmlns:a16="http://schemas.microsoft.com/office/drawing/2014/main" val="211178649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AB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CONTAR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% PARTICIPACIÓN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PARETO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16122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45,71%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80%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3100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54,29%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20%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189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429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9306" y="1105067"/>
            <a:ext cx="10278980" cy="850065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551A5"/>
                </a:solidFill>
              </a:rPr>
              <a:t>Otros</a:t>
            </a:r>
            <a:endParaRPr lang="es-419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49350" y="1504264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kumimoji="0" lang="es-419" alt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br>
            <a:endParaRPr kumimoji="0" lang="es-419" altLang="es-419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812215" y="2259040"/>
            <a:ext cx="20125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419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Habeas </a:t>
            </a:r>
            <a:r>
              <a:rPr kumimoji="0" lang="es-419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data,</a:t>
            </a:r>
            <a:r>
              <a:rPr kumimoji="0" lang="es-419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419" sz="18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 tomada desde el </a:t>
            </a:r>
            <a:r>
              <a:rPr lang="es-ES" dirty="0" smtClean="0"/>
              <a:t>16 </a:t>
            </a:r>
            <a:r>
              <a:rPr lang="es-ES" dirty="0"/>
              <a:t>de enero al 31 de </a:t>
            </a:r>
            <a:r>
              <a:rPr lang="es-ES" dirty="0" smtClean="0"/>
              <a:t>marzo 2023</a:t>
            </a:r>
            <a:endParaRPr kumimoji="0" lang="es-419" sz="1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783514"/>
              </p:ext>
            </p:extLst>
          </p:nvPr>
        </p:nvGraphicFramePr>
        <p:xfrm>
          <a:off x="838201" y="1955135"/>
          <a:ext cx="8904314" cy="431969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790600">
                  <a:extLst>
                    <a:ext uri="{9D8B030D-6E8A-4147-A177-3AD203B41FA5}">
                      <a16:colId xmlns:a16="http://schemas.microsoft.com/office/drawing/2014/main" val="943764938"/>
                    </a:ext>
                  </a:extLst>
                </a:gridCol>
                <a:gridCol w="764446">
                  <a:extLst>
                    <a:ext uri="{9D8B030D-6E8A-4147-A177-3AD203B41FA5}">
                      <a16:colId xmlns:a16="http://schemas.microsoft.com/office/drawing/2014/main" val="3561357933"/>
                    </a:ext>
                  </a:extLst>
                </a:gridCol>
                <a:gridCol w="1350848">
                  <a:extLst>
                    <a:ext uri="{9D8B030D-6E8A-4147-A177-3AD203B41FA5}">
                      <a16:colId xmlns:a16="http://schemas.microsoft.com/office/drawing/2014/main" val="1352779263"/>
                    </a:ext>
                  </a:extLst>
                </a:gridCol>
                <a:gridCol w="1165144">
                  <a:extLst>
                    <a:ext uri="{9D8B030D-6E8A-4147-A177-3AD203B41FA5}">
                      <a16:colId xmlns:a16="http://schemas.microsoft.com/office/drawing/2014/main" val="2411254955"/>
                    </a:ext>
                  </a:extLst>
                </a:gridCol>
                <a:gridCol w="729193">
                  <a:extLst>
                    <a:ext uri="{9D8B030D-6E8A-4147-A177-3AD203B41FA5}">
                      <a16:colId xmlns:a16="http://schemas.microsoft.com/office/drawing/2014/main" val="4170056293"/>
                    </a:ext>
                  </a:extLst>
                </a:gridCol>
                <a:gridCol w="1063175">
                  <a:extLst>
                    <a:ext uri="{9D8B030D-6E8A-4147-A177-3AD203B41FA5}">
                      <a16:colId xmlns:a16="http://schemas.microsoft.com/office/drawing/2014/main" val="2019872176"/>
                    </a:ext>
                  </a:extLst>
                </a:gridCol>
                <a:gridCol w="1040908">
                  <a:extLst>
                    <a:ext uri="{9D8B030D-6E8A-4147-A177-3AD203B41FA5}">
                      <a16:colId xmlns:a16="http://schemas.microsoft.com/office/drawing/2014/main" val="67645534"/>
                    </a:ext>
                  </a:extLst>
                </a:gridCol>
              </a:tblGrid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Asunto comunicado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Peticiones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Quejas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Sugerencias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Consultas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Solicitud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Otros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ctr"/>
                </a:tc>
                <a:extLst>
                  <a:ext uri="{0D108BD9-81ED-4DB2-BD59-A6C34878D82A}">
                    <a16:rowId xmlns:a16="http://schemas.microsoft.com/office/drawing/2014/main" val="2980291408"/>
                  </a:ext>
                </a:extLst>
              </a:tr>
              <a:tr h="68167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Tahoma" panose="020B0604030504040204" pitchFamily="34" charset="0"/>
                        </a:rPr>
                        <a:t>Confirmación recibo correo actualización Política de tratamiento de datos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2838497284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Protección de datos personales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617131582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Tahoma" panose="020B0604030504040204" pitchFamily="34" charset="0"/>
                        </a:rPr>
                        <a:t>Orientaciones internas en manejo de datos personales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246718650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Asuntos Académicos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221631255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Tahoma" panose="020B0604030504040204" pitchFamily="34" charset="0"/>
                        </a:rPr>
                        <a:t>Orientación de atención tramite académico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3139706403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relacionadas con movilidad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1500237115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Certificados laborales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3319609404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Otros- sin mensaje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878656966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Tahoma" panose="020B0604030504040204" pitchFamily="34" charset="0"/>
                        </a:rPr>
                        <a:t>Acciones administrativas de la Universidad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1542424163"/>
                  </a:ext>
                </a:extLst>
              </a:tr>
              <a:tr h="35811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Tahoma" panose="020B0604030504040204" pitchFamily="34" charset="0"/>
                        </a:rPr>
                        <a:t>Total, de comunicados recibidos y tramitados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12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578" marR="6578" marT="6578" marB="0" anchor="b"/>
                </a:tc>
                <a:extLst>
                  <a:ext uri="{0D108BD9-81ED-4DB2-BD59-A6C34878D82A}">
                    <a16:rowId xmlns:a16="http://schemas.microsoft.com/office/drawing/2014/main" val="229236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332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14222355-73C8-4C8B-8C12-512F5983414F}"/>
              </a:ext>
            </a:extLst>
          </p:cNvPr>
          <p:cNvSpPr txBox="1">
            <a:spLocks/>
          </p:cNvSpPr>
          <p:nvPr/>
        </p:nvSpPr>
        <p:spPr>
          <a:xfrm>
            <a:off x="4816477" y="473073"/>
            <a:ext cx="6959353" cy="27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Gráfico </a:t>
            </a:r>
            <a:r>
              <a:rPr kumimoji="0" lang="es-CO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#20 </a:t>
            </a:r>
            <a:r>
              <a:rPr kumimoji="0" lang="es-C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incidencias presentadas de acuerdo al asunto académico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78880" y="5273277"/>
            <a:ext cx="1139695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asuntos académicos a qué hace referencia la tabla, relacionados con solicitudes para poder ver congelación, reporte de notas, solicitud de certificados, matricula </a:t>
            </a: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académica.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just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relación al informe anterior se sigue evidenciando necesidad que las áreas prestadoras de servicios a los estudiantes, realicen difusión de cómo realizar solicitudes para atender, por ejemplo, procedimiento para solicitud duplicados de diplomas, problemas de acceso a plataformas, homologaciones, contactos para atención de novedades, realizar pagos y registros de materias, ya que son las solicitudes más frecuentes por parte de estudiantes. 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064444"/>
              </p:ext>
            </p:extLst>
          </p:nvPr>
        </p:nvGraphicFramePr>
        <p:xfrm>
          <a:off x="710501" y="1055716"/>
          <a:ext cx="10150929" cy="4289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5655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05007-E234-45DD-BF02-128BA193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48C6D1-C3E6-4068-8B40-DC4DC3FA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" y="2071795"/>
            <a:ext cx="10236869" cy="361411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s-MX" sz="1800" dirty="0"/>
              <a:t>De acuerdo con el comportamiento de incidencias presentadas en el Gráfico #12 se pueden analizar que el número de </a:t>
            </a:r>
            <a:r>
              <a:rPr lang="es-MX" sz="1800" dirty="0" smtClean="0"/>
              <a:t>peticiones, quejas, reclamos, aumento considerablemente de un periodo a otro en 67, 40 y 26 respectivamente, significando un incremento igual o superior al 100%, pero esto surge debido a que existen dentro de la toma de datos incidencias que por falta de información no se pudieron procesar o por pertenecer a otros procesos y/o subprocesos fuera del SGC-VAF, afectaron el resultado final. </a:t>
            </a:r>
          </a:p>
          <a:p>
            <a:pPr algn="just">
              <a:lnSpc>
                <a:spcPct val="120000"/>
              </a:lnSpc>
            </a:pPr>
            <a:r>
              <a:rPr lang="es-MX" sz="1800" dirty="0" smtClean="0"/>
              <a:t>Entre estas incidencias podemos mencionar que 16 fueron registradas de la siguiente forma; 4 Peticiones; 7 Quejas; 4 Reclamos; 1 Sugerencia, que no pudieron efectuarse debido a la poca información, de igual manera se registraron las incidencias que fueron reportadas a los demás procesos y/o subprocesos que no están dentro del alcance del SGC-VAF obteniendo los siguientes resultados; 16 peticiones;  2 quejas y 1 felicitación. </a:t>
            </a:r>
          </a:p>
          <a:p>
            <a:pPr algn="just">
              <a:lnSpc>
                <a:spcPct val="120000"/>
              </a:lnSpc>
            </a:pPr>
            <a:r>
              <a:rPr lang="es-MX" sz="1800" dirty="0" smtClean="0"/>
              <a:t>De acuerdo con lo anterior podemos observar que estas incidencias se tuvieron en cuenta para el registro de datos a nivel general, pero disminuirían 35 reportes.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5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" y="2089334"/>
            <a:ext cx="10236869" cy="109240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s-MX" sz="1800" dirty="0"/>
              <a:t>En el </a:t>
            </a:r>
            <a:r>
              <a:rPr lang="es-MX" sz="1800" dirty="0" smtClean="0"/>
              <a:t>primer </a:t>
            </a:r>
            <a:r>
              <a:rPr lang="es-MX" sz="1800" dirty="0"/>
              <a:t>trimestre se reportaron </a:t>
            </a:r>
            <a:r>
              <a:rPr lang="es-MX" sz="1800" dirty="0" smtClean="0"/>
              <a:t>30 lugares </a:t>
            </a:r>
            <a:r>
              <a:rPr lang="es-MX" sz="1800" dirty="0"/>
              <a:t>de los cuales se radicaron peticiones, quejas, reclamos, sugerencias y felicitaciones, de estos </a:t>
            </a:r>
            <a:r>
              <a:rPr lang="es-MX" sz="1800" dirty="0" smtClean="0"/>
              <a:t>30 </a:t>
            </a:r>
            <a:r>
              <a:rPr lang="es-MX" sz="1800" dirty="0"/>
              <a:t>lugares de Colombia </a:t>
            </a:r>
            <a:r>
              <a:rPr lang="es-MX" sz="1800" dirty="0" smtClean="0"/>
              <a:t>5 </a:t>
            </a:r>
            <a:r>
              <a:rPr lang="es-MX" sz="1800" dirty="0"/>
              <a:t>representaron el 80% de las incidencias generadas a nivel nacional y </a:t>
            </a:r>
            <a:r>
              <a:rPr lang="es-MX" sz="1800" dirty="0" smtClean="0"/>
              <a:t>25 de </a:t>
            </a:r>
            <a:r>
              <a:rPr lang="es-MX" sz="1800" dirty="0"/>
              <a:t>estas tan solo representan el 20%. 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C819A1B1-90F2-49BC-86AA-91E82640D74E}"/>
              </a:ext>
            </a:extLst>
          </p:cNvPr>
          <p:cNvSpPr txBox="1">
            <a:spLocks/>
          </p:cNvSpPr>
          <p:nvPr/>
        </p:nvSpPr>
        <p:spPr>
          <a:xfrm>
            <a:off x="1167384" y="5129237"/>
            <a:ext cx="10515600" cy="103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De acuerdo con los datos obtenidos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incidencias fueron dirigidas al campus Bucaramanga,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 al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campus Cúcuta y </a:t>
            </a:r>
            <a:r>
              <a:rPr lang="es-MX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campus Valledupar desde </a:t>
            </a:r>
            <a:r>
              <a:rPr lang="es-MX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destinos a nivel nacional. 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38774"/>
              </p:ext>
            </p:extLst>
          </p:nvPr>
        </p:nvGraphicFramePr>
        <p:xfrm>
          <a:off x="3257107" y="3181739"/>
          <a:ext cx="4660900" cy="7620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99775945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3700069256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1724559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130663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CONTAR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PARETO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7187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16,67%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66515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25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83,33%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65995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100,00%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9045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9724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DB6D4-50E5-4AAA-BAF5-3A8F0B5B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07" y="677362"/>
            <a:ext cx="10278980" cy="850065"/>
          </a:xfrm>
        </p:spPr>
        <p:txBody>
          <a:bodyPr/>
          <a:lstStyle/>
          <a:p>
            <a:pPr algn="l"/>
            <a:r>
              <a:rPr lang="es-MX" sz="4000" b="1" dirty="0">
                <a:solidFill>
                  <a:srgbClr val="0551A5"/>
                </a:solidFill>
              </a:rPr>
              <a:t>Conclusiones</a:t>
            </a:r>
            <a:r>
              <a:rPr lang="es-MX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5EE530-67AB-48F1-9297-95A084A2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31" y="1321187"/>
            <a:ext cx="10236869" cy="121718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s-MX" sz="1800" dirty="0" smtClean="0"/>
              <a:t>La sede principal de la </a:t>
            </a:r>
            <a:r>
              <a:rPr lang="es-MX" sz="1800" dirty="0"/>
              <a:t>Universidad de Santander </a:t>
            </a:r>
            <a:r>
              <a:rPr lang="es-MX" sz="1800" dirty="0" smtClean="0"/>
              <a:t>Bucaramanga ocupo en el primer trimestre la </a:t>
            </a:r>
            <a:r>
              <a:rPr lang="es-MX" sz="1800" dirty="0"/>
              <a:t>mayoría de las incidencias reportadas representando el </a:t>
            </a:r>
            <a:r>
              <a:rPr lang="es-MX" sz="1800" dirty="0" smtClean="0"/>
              <a:t>48,91% </a:t>
            </a:r>
            <a:r>
              <a:rPr lang="es-MX" sz="1800" dirty="0"/>
              <a:t>sobre el </a:t>
            </a:r>
            <a:r>
              <a:rPr lang="es-MX" sz="1800" dirty="0" smtClean="0"/>
              <a:t>total </a:t>
            </a:r>
            <a:r>
              <a:rPr lang="es-MX" sz="1800" dirty="0"/>
              <a:t>de PQRSF. El segundo campus con mayor numero de incidencias </a:t>
            </a:r>
            <a:r>
              <a:rPr lang="es-MX" sz="1800" dirty="0" smtClean="0"/>
              <a:t>fue Cúcuta representando </a:t>
            </a:r>
            <a:r>
              <a:rPr lang="es-MX" sz="1800" dirty="0"/>
              <a:t>un </a:t>
            </a:r>
            <a:r>
              <a:rPr lang="es-MX" sz="1800" dirty="0" smtClean="0"/>
              <a:t>27,01% </a:t>
            </a:r>
            <a:r>
              <a:rPr lang="es-MX" sz="1800" dirty="0"/>
              <a:t>sobre el total de PQRSF, por último encontramos al campus </a:t>
            </a:r>
            <a:r>
              <a:rPr lang="es-MX" sz="1800" dirty="0" smtClean="0"/>
              <a:t>Valledupar </a:t>
            </a:r>
            <a:r>
              <a:rPr lang="es-MX" sz="1800" dirty="0"/>
              <a:t>con un </a:t>
            </a:r>
            <a:r>
              <a:rPr lang="es-MX" sz="1800" dirty="0" smtClean="0"/>
              <a:t>24,09%. </a:t>
            </a:r>
            <a:endParaRPr lang="es-MX" sz="18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AA04DCAC-D106-42D3-9B80-FB9873C4C977}"/>
              </a:ext>
            </a:extLst>
          </p:cNvPr>
          <p:cNvSpPr txBox="1">
            <a:spLocks/>
          </p:cNvSpPr>
          <p:nvPr/>
        </p:nvSpPr>
        <p:spPr>
          <a:xfrm>
            <a:off x="735931" y="2680051"/>
            <a:ext cx="10515600" cy="602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temas con mayor incidencia en el </a:t>
            </a:r>
            <a:r>
              <a:rPr lang="es-MX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año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2023,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fueron: 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FA63787-C1E5-43EE-817F-3332F58DF5C4}"/>
              </a:ext>
            </a:extLst>
          </p:cNvPr>
          <p:cNvSpPr txBox="1">
            <a:spLocks/>
          </p:cNvSpPr>
          <p:nvPr/>
        </p:nvSpPr>
        <p:spPr>
          <a:xfrm>
            <a:off x="335674" y="5851814"/>
            <a:ext cx="11550435" cy="822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12 temas anteriormente mencionados representan el </a:t>
            </a:r>
            <a:r>
              <a:rPr kumimoji="0" lang="es-MX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75,18% 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participación sobre el total de temas tratados en el </a:t>
            </a:r>
            <a:r>
              <a:rPr kumimoji="0" lang="es-MX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 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trimestre del </a:t>
            </a:r>
            <a:r>
              <a:rPr kumimoji="0" lang="es-MX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2023. </a:t>
            </a: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kumimoji="0" lang="es-ES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primer tema más tratado en el primer trimestre fue representado por la falta de equipos tecnológicos reportado por 27 personas, representando 19,71% del total de incidencias. </a:t>
            </a:r>
            <a:r>
              <a:rPr kumimoji="0" lang="es-MX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881849"/>
              </p:ext>
            </p:extLst>
          </p:nvPr>
        </p:nvGraphicFramePr>
        <p:xfrm>
          <a:off x="1755747" y="3107874"/>
          <a:ext cx="7962900" cy="278511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16378">
                  <a:extLst>
                    <a:ext uri="{9D8B030D-6E8A-4147-A177-3AD203B41FA5}">
                      <a16:colId xmlns:a16="http://schemas.microsoft.com/office/drawing/2014/main" val="9448857"/>
                    </a:ext>
                  </a:extLst>
                </a:gridCol>
                <a:gridCol w="1778339">
                  <a:extLst>
                    <a:ext uri="{9D8B030D-6E8A-4147-A177-3AD203B41FA5}">
                      <a16:colId xmlns:a16="http://schemas.microsoft.com/office/drawing/2014/main" val="2324784653"/>
                    </a:ext>
                  </a:extLst>
                </a:gridCol>
                <a:gridCol w="1245788">
                  <a:extLst>
                    <a:ext uri="{9D8B030D-6E8A-4147-A177-3AD203B41FA5}">
                      <a16:colId xmlns:a16="http://schemas.microsoft.com/office/drawing/2014/main" val="1544069730"/>
                    </a:ext>
                  </a:extLst>
                </a:gridCol>
                <a:gridCol w="963663">
                  <a:extLst>
                    <a:ext uri="{9D8B030D-6E8A-4147-A177-3AD203B41FA5}">
                      <a16:colId xmlns:a16="http://schemas.microsoft.com/office/drawing/2014/main" val="828323489"/>
                    </a:ext>
                  </a:extLst>
                </a:gridCol>
                <a:gridCol w="2158732">
                  <a:extLst>
                    <a:ext uri="{9D8B030D-6E8A-4147-A177-3AD203B41FA5}">
                      <a16:colId xmlns:a16="http://schemas.microsoft.com/office/drawing/2014/main" val="29120894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Análisis, temas de incidencia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Incidencias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de participación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% Acumulado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A-B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43865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Falta de equipos tecnológicos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27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19,71%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64350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Cafetería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17,52%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37,23%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23081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Estado de infraestructura física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19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13,87%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51,09%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30864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Certificado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7,30%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58,39%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967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Derecho de petición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61,31%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90222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Solicitud de información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64,23%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29839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Plataformas institucionales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2,92%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67,15%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8894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Readmisión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2,19%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69,34%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44620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SENA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70,80%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3994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Atención al cliente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72,26%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5148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Proyecto de grado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73,72%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69492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Calificación docente 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1,46%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75,18%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 dirty="0"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1095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8760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96148-64BA-4908-B947-5976EDF4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4000" b="1" dirty="0">
                <a:solidFill>
                  <a:srgbClr val="0551A5"/>
                </a:solidFill>
              </a:rPr>
              <a:t>Seguimiento PQRSF a los procesos y/o subprocesos SGC-VAF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921" y="2106610"/>
            <a:ext cx="8174011" cy="42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804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96148-64BA-4908-B947-5976EDF4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4000" b="1" dirty="0">
                <a:solidFill>
                  <a:srgbClr val="0551A5"/>
                </a:solidFill>
              </a:rPr>
              <a:t>Seguimiento PQRSF a los procesos y/o subprocesos SGC-VAF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105025"/>
            <a:ext cx="10477500" cy="43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33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39154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1D0F4629543644A156A82DEDA78093" ma:contentTypeVersion="13" ma:contentTypeDescription="Create a new document." ma:contentTypeScope="" ma:versionID="2ecb50175e93f3c0ad779751f14c1d69">
  <xsd:schema xmlns:xsd="http://www.w3.org/2001/XMLSchema" xmlns:xs="http://www.w3.org/2001/XMLSchema" xmlns:p="http://schemas.microsoft.com/office/2006/metadata/properties" xmlns:ns3="b196fba0-90d3-4ad8-bcad-9f487f29e26c" xmlns:ns4="26c0efb9-9386-4e85-b9fe-56a5f838e2cd" targetNamespace="http://schemas.microsoft.com/office/2006/metadata/properties" ma:root="true" ma:fieldsID="c5706ec91aa8d22461e99b218100e3b0" ns3:_="" ns4:_="">
    <xsd:import namespace="b196fba0-90d3-4ad8-bcad-9f487f29e26c"/>
    <xsd:import namespace="26c0efb9-9386-4e85-b9fe-56a5f838e2c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6fba0-90d3-4ad8-bcad-9f487f29e2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0efb9-9386-4e85-b9fe-56a5f838e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120054-85C9-44F4-99F1-93E678A6B0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ACD8BC-0C3A-41A5-B3CC-651F4BD213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96fba0-90d3-4ad8-bcad-9f487f29e26c"/>
    <ds:schemaRef ds:uri="26c0efb9-9386-4e85-b9fe-56a5f838e2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5FAEEB-2CF5-4AF1-BECE-4DFEE02D494D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www.w3.org/XML/1998/namespace"/>
    <ds:schemaRef ds:uri="b196fba0-90d3-4ad8-bcad-9f487f29e26c"/>
    <ds:schemaRef ds:uri="http://purl.org/dc/dcmitype/"/>
    <ds:schemaRef ds:uri="http://schemas.microsoft.com/office/2006/documentManagement/types"/>
    <ds:schemaRef ds:uri="26c0efb9-9386-4e85-b9fe-56a5f838e2c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sin linea</Template>
  <TotalTime>1494</TotalTime>
  <Words>4124</Words>
  <Application>Microsoft Office PowerPoint</Application>
  <PresentationFormat>Panorámica</PresentationFormat>
  <Paragraphs>1331</Paragraphs>
  <Slides>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4" baseType="lpstr">
      <vt:lpstr>Arial</vt:lpstr>
      <vt:lpstr>Calibri</vt:lpstr>
      <vt:lpstr>Franklin Gothic Book</vt:lpstr>
      <vt:lpstr>Tahoma</vt:lpstr>
      <vt:lpstr>5629 tema udes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Gráfico #10 PQRSF, pendientes por cerrar </vt:lpstr>
      <vt:lpstr>Incidencias totales por cerrar KAWAK </vt:lpstr>
      <vt:lpstr>Incidencias totales por cerrar KAWAK </vt:lpstr>
      <vt:lpstr>Incidencias totales por cerrar KAWAK </vt:lpstr>
      <vt:lpstr>Presentación de PowerPoint</vt:lpstr>
      <vt:lpstr>Análisis 80/20 Trimestre 1 </vt:lpstr>
      <vt:lpstr>Comparación frente al trimestre anterior 2022 PQRSF  </vt:lpstr>
      <vt:lpstr>Presentación de PowerPoint</vt:lpstr>
      <vt:lpstr>Comparación del trimestre 1 del año 2022 frete al trimestre 1 del año 2023 PQRSF  </vt:lpstr>
      <vt:lpstr>Presentación de PowerPoint</vt:lpstr>
      <vt:lpstr>Presentación de PowerPoint</vt:lpstr>
      <vt:lpstr>Peticiones realizadas a los procesos y/o subprocesos.</vt:lpstr>
      <vt:lpstr>Quejas realizadas a los procesos y/o subprocesos.</vt:lpstr>
      <vt:lpstr>Reclamos realizadas a los procesos y/o subprocesos.</vt:lpstr>
      <vt:lpstr>Sugerencias realizadas a los procesos y/o subprocesos.</vt:lpstr>
      <vt:lpstr>Felicitaciones realizadas a los procesos y/o subprocesos.</vt:lpstr>
      <vt:lpstr>Presentación de PowerPoint</vt:lpstr>
      <vt:lpstr>Análisis procesos y/o subprocesos general </vt:lpstr>
      <vt:lpstr>Análisis procesos y/o subprocesos SGC-VAF </vt:lpstr>
      <vt:lpstr>Análisis procesos y/o subprocesos SGC-VAF </vt:lpstr>
      <vt:lpstr>Otros</vt:lpstr>
      <vt:lpstr>Presentación de PowerPoint</vt:lpstr>
      <vt:lpstr>Conclusiones </vt:lpstr>
      <vt:lpstr>Conclusiones </vt:lpstr>
      <vt:lpstr>Conclusiones </vt:lpstr>
      <vt:lpstr>Seguimiento PQRSF a los procesos y/o subprocesos SGC-VAF</vt:lpstr>
      <vt:lpstr>Seguimiento PQRSF a los procesos y/o subprocesos SGC-VAF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Vargas Abreo</dc:creator>
  <cp:lastModifiedBy>Profesional CAF</cp:lastModifiedBy>
  <cp:revision>249</cp:revision>
  <dcterms:created xsi:type="dcterms:W3CDTF">2022-09-15T21:25:35Z</dcterms:created>
  <dcterms:modified xsi:type="dcterms:W3CDTF">2023-05-03T17:33:57Z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0x010100391D0F4629543644A156A82DEDA78093</vt:lpwstr>
  </property>
</Properties>
</file>